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4" r:id="rId6"/>
  </p:sldMasterIdLst>
  <p:notesMasterIdLst>
    <p:notesMasterId r:id="rId61"/>
  </p:notesMasterIdLst>
  <p:sldIdLst>
    <p:sldId id="348" r:id="rId7"/>
    <p:sldId id="358" r:id="rId8"/>
    <p:sldId id="2086" r:id="rId9"/>
    <p:sldId id="2043" r:id="rId10"/>
    <p:sldId id="350" r:id="rId11"/>
    <p:sldId id="2118" r:id="rId12"/>
    <p:sldId id="384" r:id="rId13"/>
    <p:sldId id="2119" r:id="rId14"/>
    <p:sldId id="2120" r:id="rId15"/>
    <p:sldId id="2125" r:id="rId16"/>
    <p:sldId id="2104" r:id="rId17"/>
    <p:sldId id="2142" r:id="rId18"/>
    <p:sldId id="2087" r:id="rId19"/>
    <p:sldId id="2067" r:id="rId20"/>
    <p:sldId id="2068" r:id="rId21"/>
    <p:sldId id="368" r:id="rId22"/>
    <p:sldId id="2145706840" r:id="rId23"/>
    <p:sldId id="2145706841" r:id="rId24"/>
    <p:sldId id="382" r:id="rId25"/>
    <p:sldId id="2145706839" r:id="rId26"/>
    <p:sldId id="2098" r:id="rId27"/>
    <p:sldId id="2123" r:id="rId28"/>
    <p:sldId id="2148" r:id="rId29"/>
    <p:sldId id="2143" r:id="rId30"/>
    <p:sldId id="2122" r:id="rId31"/>
    <p:sldId id="2039" r:id="rId32"/>
    <p:sldId id="2090" r:id="rId33"/>
    <p:sldId id="2145706843" r:id="rId34"/>
    <p:sldId id="2052" r:id="rId35"/>
    <p:sldId id="2053" r:id="rId36"/>
    <p:sldId id="2145706850" r:id="rId37"/>
    <p:sldId id="2113" r:id="rId38"/>
    <p:sldId id="2114" r:id="rId39"/>
    <p:sldId id="2054" r:id="rId40"/>
    <p:sldId id="2147" r:id="rId41"/>
    <p:sldId id="2140" r:id="rId42"/>
    <p:sldId id="2144" r:id="rId43"/>
    <p:sldId id="2049" r:id="rId44"/>
    <p:sldId id="2126" r:id="rId45"/>
    <p:sldId id="2127" r:id="rId46"/>
    <p:sldId id="2145706847" r:id="rId47"/>
    <p:sldId id="2099" r:id="rId48"/>
    <p:sldId id="2128" r:id="rId49"/>
    <p:sldId id="2145706848" r:id="rId50"/>
    <p:sldId id="2129" r:id="rId51"/>
    <p:sldId id="2133" r:id="rId52"/>
    <p:sldId id="2134" r:id="rId53"/>
    <p:sldId id="2145706849" r:id="rId54"/>
    <p:sldId id="2146" r:id="rId55"/>
    <p:sldId id="2135" r:id="rId56"/>
    <p:sldId id="2137" r:id="rId57"/>
    <p:sldId id="2138" r:id="rId58"/>
    <p:sldId id="331" r:id="rId59"/>
    <p:sldId id="2094" r:id="rId60"/>
  </p:sldIdLst>
  <p:sldSz cx="12192000" cy="6858000"/>
  <p:notesSz cx="6807200" cy="9939338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7E4172-3264-A59F-9C80-B272FF4E907B}" name="David Davis" initials="DD" userId="S::david.davis14@det.nsw.edu.au::126621eb-ed2d-474c-915c-9e148e0c5b62" providerId="AD"/>
  <p188:author id="{CA40E3D9-EBDA-B8D1-D9CA-1C87EEBB0789}" name="Rachelle Pirie" initials="" userId="S::RACHELLE.PIRIE@det.nsw.edu.au::026723c3-65b1-43db-a5dd-9fcde483d300" providerId="AD"/>
  <p188:author id="{CAD0A7F9-306D-878B-25B6-6542805AB903}" name="Jason Rea" initials="JR" userId="S::jason.rea@det.nsw.edu.au::f503473b-44b4-45c5-9030-1486e38238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7F2"/>
    <a:srgbClr val="1B80E4"/>
    <a:srgbClr val="79A0EF"/>
    <a:srgbClr val="9E11A4"/>
    <a:srgbClr val="55ACEE"/>
    <a:srgbClr val="F61C0D"/>
    <a:srgbClr val="BBCFF7"/>
    <a:srgbClr val="E5F8FF"/>
    <a:srgbClr val="1D2172"/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788D4F-ACD1-44F4-A17E-5BE61646FAB9}" v="55" dt="2025-03-03T03:56:23.230"/>
    <p1510:client id="{4A94C10F-5D12-4680-82FD-74AF49C1BF52}" v="22" dt="2025-03-03T05:48:26.4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66DA2-EC05-4979-BBAD-8A5E6E1917C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76C61FD-E1A6-410F-B944-D7AD221218AC}">
      <dgm:prSet phldrT="[Text]"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Montserrat SemiBold"/>
            </a:rPr>
            <a:t>Individual</a:t>
          </a:r>
          <a:endParaRPr lang="en-US">
            <a:solidFill>
              <a:schemeClr val="bg1"/>
            </a:solidFill>
          </a:endParaRPr>
        </a:p>
      </dgm:t>
    </dgm:pt>
    <dgm:pt modelId="{464EE52F-2F32-4EF0-B0E8-B3F57C27AC25}" type="parTrans" cxnId="{C3A7A701-EC68-407F-A5C1-C5E256D90FBF}">
      <dgm:prSet/>
      <dgm:spPr/>
      <dgm:t>
        <a:bodyPr/>
        <a:lstStyle/>
        <a:p>
          <a:endParaRPr lang="en-AU"/>
        </a:p>
      </dgm:t>
    </dgm:pt>
    <dgm:pt modelId="{BE1B259E-C068-4066-9BE7-F7A10BBB0425}" type="sibTrans" cxnId="{C3A7A701-EC68-407F-A5C1-C5E256D90FBF}">
      <dgm:prSet/>
      <dgm:spPr/>
      <dgm:t>
        <a:bodyPr/>
        <a:lstStyle/>
        <a:p>
          <a:endParaRPr lang="en-AU"/>
        </a:p>
      </dgm:t>
    </dgm:pt>
    <dgm:pt modelId="{646530EA-826F-4BA5-9757-666E7D491FA5}">
      <dgm:prSet phldrT="[Text]"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Montserrat SemiBold"/>
            </a:rPr>
            <a:t>Targeted</a:t>
          </a:r>
          <a:endParaRPr lang="en-US">
            <a:solidFill>
              <a:schemeClr val="bg1"/>
            </a:solidFill>
          </a:endParaRPr>
        </a:p>
      </dgm:t>
    </dgm:pt>
    <dgm:pt modelId="{F932C1ED-7D74-471F-8F8C-5D46C40F902A}" type="parTrans" cxnId="{66651080-52DD-40D1-9EDF-5C437ECDEF60}">
      <dgm:prSet/>
      <dgm:spPr/>
      <dgm:t>
        <a:bodyPr/>
        <a:lstStyle/>
        <a:p>
          <a:endParaRPr lang="en-AU"/>
        </a:p>
      </dgm:t>
    </dgm:pt>
    <dgm:pt modelId="{7BDB006E-29B0-44A6-9CE8-E69A8F26140D}" type="sibTrans" cxnId="{66651080-52DD-40D1-9EDF-5C437ECDEF60}">
      <dgm:prSet/>
      <dgm:spPr/>
      <dgm:t>
        <a:bodyPr/>
        <a:lstStyle/>
        <a:p>
          <a:endParaRPr lang="en-AU"/>
        </a:p>
      </dgm:t>
    </dgm:pt>
    <dgm:pt modelId="{2EE6C12C-260B-40A2-A514-6C58DB3FC725}">
      <dgm:prSet phldrT="[Text]"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Montserrat SemiBold"/>
            </a:rPr>
            <a:t>Whole school</a:t>
          </a:r>
          <a:endParaRPr lang="en-US">
            <a:solidFill>
              <a:schemeClr val="bg1"/>
            </a:solidFill>
          </a:endParaRPr>
        </a:p>
      </dgm:t>
    </dgm:pt>
    <dgm:pt modelId="{0223E0EE-36C7-4E99-B289-6B49A1E4F247}" type="parTrans" cxnId="{7B410700-A7B2-42BA-B622-69D85F499871}">
      <dgm:prSet/>
      <dgm:spPr/>
      <dgm:t>
        <a:bodyPr/>
        <a:lstStyle/>
        <a:p>
          <a:endParaRPr lang="en-AU"/>
        </a:p>
      </dgm:t>
    </dgm:pt>
    <dgm:pt modelId="{FEEDD5B9-3C23-43AD-A779-D7D302EDCB5B}" type="sibTrans" cxnId="{7B410700-A7B2-42BA-B622-69D85F499871}">
      <dgm:prSet/>
      <dgm:spPr/>
      <dgm:t>
        <a:bodyPr/>
        <a:lstStyle/>
        <a:p>
          <a:endParaRPr lang="en-AU"/>
        </a:p>
      </dgm:t>
    </dgm:pt>
    <dgm:pt modelId="{3F933189-5B9F-476A-B617-B1D92002E35E}" type="pres">
      <dgm:prSet presAssocID="{31466DA2-EC05-4979-BBAD-8A5E6E1917C6}" presName="Name0" presStyleCnt="0">
        <dgm:presLayoutVars>
          <dgm:dir/>
          <dgm:animLvl val="lvl"/>
          <dgm:resizeHandles val="exact"/>
        </dgm:presLayoutVars>
      </dgm:prSet>
      <dgm:spPr/>
    </dgm:pt>
    <dgm:pt modelId="{12874B44-BC29-4024-89DE-601482EC35D3}" type="pres">
      <dgm:prSet presAssocID="{F76C61FD-E1A6-410F-B944-D7AD221218AC}" presName="Name8" presStyleCnt="0"/>
      <dgm:spPr/>
    </dgm:pt>
    <dgm:pt modelId="{F3628D86-F50B-46D5-A788-551D5FA6EBF9}" type="pres">
      <dgm:prSet presAssocID="{F76C61FD-E1A6-410F-B944-D7AD221218AC}" presName="level" presStyleLbl="node1" presStyleIdx="0" presStyleCnt="3">
        <dgm:presLayoutVars>
          <dgm:chMax val="1"/>
          <dgm:bulletEnabled val="1"/>
        </dgm:presLayoutVars>
      </dgm:prSet>
      <dgm:spPr>
        <a:solidFill>
          <a:schemeClr val="accent1">
            <a:lumMod val="20000"/>
            <a:lumOff val="80000"/>
          </a:schemeClr>
        </a:solidFill>
      </dgm:spPr>
    </dgm:pt>
    <dgm:pt modelId="{3C8CC679-E397-4480-8D41-26BB0703F372}" type="pres">
      <dgm:prSet presAssocID="{F76C61FD-E1A6-410F-B944-D7AD221218A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3D067-4CD0-461B-A171-CE69ADD09817}" type="pres">
      <dgm:prSet presAssocID="{646530EA-826F-4BA5-9757-666E7D491FA5}" presName="Name8" presStyleCnt="0"/>
      <dgm:spPr/>
    </dgm:pt>
    <dgm:pt modelId="{A166D2B3-6B50-41B4-A651-245264B3FBFE}" type="pres">
      <dgm:prSet presAssocID="{646530EA-826F-4BA5-9757-666E7D491FA5}" presName="level" presStyleLbl="node1" presStyleIdx="1" presStyleCnt="3">
        <dgm:presLayoutVars>
          <dgm:chMax val="1"/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1D73FD7-A516-4860-A5D0-425C67A42DD6}" type="pres">
      <dgm:prSet presAssocID="{646530EA-826F-4BA5-9757-666E7D491FA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9A17D2-3F17-477F-BAA0-5E659167469C}" type="pres">
      <dgm:prSet presAssocID="{2EE6C12C-260B-40A2-A514-6C58DB3FC725}" presName="Name8" presStyleCnt="0"/>
      <dgm:spPr/>
    </dgm:pt>
    <dgm:pt modelId="{49DD6FA6-C48C-4DE7-A3BB-8FC1BDAE4509}" type="pres">
      <dgm:prSet presAssocID="{2EE6C12C-260B-40A2-A514-6C58DB3FC725}" presName="level" presStyleLbl="node1" presStyleIdx="2" presStyleCnt="3" custLinFactNeighborX="27337" custLinFactNeighborY="14860">
        <dgm:presLayoutVars>
          <dgm:chMax val="1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47520726-DC73-495F-B1C1-7B8D59DB4DBB}" type="pres">
      <dgm:prSet presAssocID="{2EE6C12C-260B-40A2-A514-6C58DB3FC72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410700-A7B2-42BA-B622-69D85F499871}" srcId="{31466DA2-EC05-4979-BBAD-8A5E6E1917C6}" destId="{2EE6C12C-260B-40A2-A514-6C58DB3FC725}" srcOrd="2" destOrd="0" parTransId="{0223E0EE-36C7-4E99-B289-6B49A1E4F247}" sibTransId="{FEEDD5B9-3C23-43AD-A779-D7D302EDCB5B}"/>
    <dgm:cxn modelId="{C3A7A701-EC68-407F-A5C1-C5E256D90FBF}" srcId="{31466DA2-EC05-4979-BBAD-8A5E6E1917C6}" destId="{F76C61FD-E1A6-410F-B944-D7AD221218AC}" srcOrd="0" destOrd="0" parTransId="{464EE52F-2F32-4EF0-B0E8-B3F57C27AC25}" sibTransId="{BE1B259E-C068-4066-9BE7-F7A10BBB0425}"/>
    <dgm:cxn modelId="{BB05FF40-6A3A-4512-AB7A-DCF023C217FF}" type="presOf" srcId="{646530EA-826F-4BA5-9757-666E7D491FA5}" destId="{A166D2B3-6B50-41B4-A651-245264B3FBFE}" srcOrd="0" destOrd="0" presId="urn:microsoft.com/office/officeart/2005/8/layout/pyramid1"/>
    <dgm:cxn modelId="{AB5F314D-5A55-428D-80D8-4C57464AB5E3}" type="presOf" srcId="{31466DA2-EC05-4979-BBAD-8A5E6E1917C6}" destId="{3F933189-5B9F-476A-B617-B1D92002E35E}" srcOrd="0" destOrd="0" presId="urn:microsoft.com/office/officeart/2005/8/layout/pyramid1"/>
    <dgm:cxn modelId="{D92F9177-9A3A-4A23-91E4-A12FC5283250}" type="presOf" srcId="{646530EA-826F-4BA5-9757-666E7D491FA5}" destId="{F1D73FD7-A516-4860-A5D0-425C67A42DD6}" srcOrd="1" destOrd="0" presId="urn:microsoft.com/office/officeart/2005/8/layout/pyramid1"/>
    <dgm:cxn modelId="{66651080-52DD-40D1-9EDF-5C437ECDEF60}" srcId="{31466DA2-EC05-4979-BBAD-8A5E6E1917C6}" destId="{646530EA-826F-4BA5-9757-666E7D491FA5}" srcOrd="1" destOrd="0" parTransId="{F932C1ED-7D74-471F-8F8C-5D46C40F902A}" sibTransId="{7BDB006E-29B0-44A6-9CE8-E69A8F26140D}"/>
    <dgm:cxn modelId="{609DF085-9A53-4D20-9384-451B50AA21F7}" type="presOf" srcId="{2EE6C12C-260B-40A2-A514-6C58DB3FC725}" destId="{49DD6FA6-C48C-4DE7-A3BB-8FC1BDAE4509}" srcOrd="0" destOrd="0" presId="urn:microsoft.com/office/officeart/2005/8/layout/pyramid1"/>
    <dgm:cxn modelId="{1B53158A-27B3-4F0B-9A9D-36939D1A9E8E}" type="presOf" srcId="{F76C61FD-E1A6-410F-B944-D7AD221218AC}" destId="{F3628D86-F50B-46D5-A788-551D5FA6EBF9}" srcOrd="0" destOrd="0" presId="urn:microsoft.com/office/officeart/2005/8/layout/pyramid1"/>
    <dgm:cxn modelId="{EADAAAC5-F87D-4A93-8294-E413205E60F0}" type="presOf" srcId="{2EE6C12C-260B-40A2-A514-6C58DB3FC725}" destId="{47520726-DC73-495F-B1C1-7B8D59DB4DBB}" srcOrd="1" destOrd="0" presId="urn:microsoft.com/office/officeart/2005/8/layout/pyramid1"/>
    <dgm:cxn modelId="{862F23F6-6753-42C5-B087-11FE58A6CF13}" type="presOf" srcId="{F76C61FD-E1A6-410F-B944-D7AD221218AC}" destId="{3C8CC679-E397-4480-8D41-26BB0703F372}" srcOrd="1" destOrd="0" presId="urn:microsoft.com/office/officeart/2005/8/layout/pyramid1"/>
    <dgm:cxn modelId="{2CA4D678-476E-44DB-9BF7-3C7073D70EFD}" type="presParOf" srcId="{3F933189-5B9F-476A-B617-B1D92002E35E}" destId="{12874B44-BC29-4024-89DE-601482EC35D3}" srcOrd="0" destOrd="0" presId="urn:microsoft.com/office/officeart/2005/8/layout/pyramid1"/>
    <dgm:cxn modelId="{B39AF5B4-473D-4C98-A443-71EEEEBCE786}" type="presParOf" srcId="{12874B44-BC29-4024-89DE-601482EC35D3}" destId="{F3628D86-F50B-46D5-A788-551D5FA6EBF9}" srcOrd="0" destOrd="0" presId="urn:microsoft.com/office/officeart/2005/8/layout/pyramid1"/>
    <dgm:cxn modelId="{387F80F8-2C5B-45BA-B57A-CB18F8B55953}" type="presParOf" srcId="{12874B44-BC29-4024-89DE-601482EC35D3}" destId="{3C8CC679-E397-4480-8D41-26BB0703F372}" srcOrd="1" destOrd="0" presId="urn:microsoft.com/office/officeart/2005/8/layout/pyramid1"/>
    <dgm:cxn modelId="{CD7B4764-3F5C-49D4-9782-8EC58AD013E7}" type="presParOf" srcId="{3F933189-5B9F-476A-B617-B1D92002E35E}" destId="{77F3D067-4CD0-461B-A171-CE69ADD09817}" srcOrd="1" destOrd="0" presId="urn:microsoft.com/office/officeart/2005/8/layout/pyramid1"/>
    <dgm:cxn modelId="{8819A7EE-E55F-4EDC-A9F9-B5735922837B}" type="presParOf" srcId="{77F3D067-4CD0-461B-A171-CE69ADD09817}" destId="{A166D2B3-6B50-41B4-A651-245264B3FBFE}" srcOrd="0" destOrd="0" presId="urn:microsoft.com/office/officeart/2005/8/layout/pyramid1"/>
    <dgm:cxn modelId="{E795A1E5-BB34-4AB0-8E3D-63A89ADF7559}" type="presParOf" srcId="{77F3D067-4CD0-461B-A171-CE69ADD09817}" destId="{F1D73FD7-A516-4860-A5D0-425C67A42DD6}" srcOrd="1" destOrd="0" presId="urn:microsoft.com/office/officeart/2005/8/layout/pyramid1"/>
    <dgm:cxn modelId="{FB09E65C-70D6-47AF-835E-B271CC6D987E}" type="presParOf" srcId="{3F933189-5B9F-476A-B617-B1D92002E35E}" destId="{D79A17D2-3F17-477F-BAA0-5E659167469C}" srcOrd="2" destOrd="0" presId="urn:microsoft.com/office/officeart/2005/8/layout/pyramid1"/>
    <dgm:cxn modelId="{CF5BD01F-038A-4EEF-9F43-D5E807A751CE}" type="presParOf" srcId="{D79A17D2-3F17-477F-BAA0-5E659167469C}" destId="{49DD6FA6-C48C-4DE7-A3BB-8FC1BDAE4509}" srcOrd="0" destOrd="0" presId="urn:microsoft.com/office/officeart/2005/8/layout/pyramid1"/>
    <dgm:cxn modelId="{59FF8534-580E-4206-8DAB-7FAE5FAE2D23}" type="presParOf" srcId="{D79A17D2-3F17-477F-BAA0-5E659167469C}" destId="{47520726-DC73-495F-B1C1-7B8D59DB4DB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9F4D4-A390-4EAB-BAB9-28B5200AB31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076BCB-2815-4A5C-88BF-6BF93A529510}">
      <dgm:prSet/>
      <dgm:spPr/>
      <dgm:t>
        <a:bodyPr/>
        <a:lstStyle/>
        <a:p>
          <a:r>
            <a:rPr lang="en-US" b="1" i="0" baseline="0"/>
            <a:t>Make an informed decision, don’t rely on other’s stories</a:t>
          </a:r>
          <a:endParaRPr lang="en-US"/>
        </a:p>
      </dgm:t>
    </dgm:pt>
    <dgm:pt modelId="{1DFF2625-6447-4260-BCC6-6C97AB51215A}" type="parTrans" cxnId="{3B1180DE-07DA-427A-AE4E-4E1479C0BD75}">
      <dgm:prSet/>
      <dgm:spPr/>
      <dgm:t>
        <a:bodyPr/>
        <a:lstStyle/>
        <a:p>
          <a:endParaRPr lang="en-US"/>
        </a:p>
      </dgm:t>
    </dgm:pt>
    <dgm:pt modelId="{25856BEA-3A98-4BBC-8194-8BDFB7B4B49F}" type="sibTrans" cxnId="{3B1180DE-07DA-427A-AE4E-4E1479C0BD7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01D33E0-0D57-4E6E-A411-42477542EFD4}">
      <dgm:prSet/>
      <dgm:spPr/>
      <dgm:t>
        <a:bodyPr/>
        <a:lstStyle/>
        <a:p>
          <a:r>
            <a:rPr lang="en-US" b="1" i="0" baseline="0"/>
            <a:t>Consider all aspects of your child – which schools best meets those needs</a:t>
          </a:r>
          <a:endParaRPr lang="en-US"/>
        </a:p>
      </dgm:t>
    </dgm:pt>
    <dgm:pt modelId="{9D42444C-F76B-4D41-B9FA-A5328CA41712}" type="parTrans" cxnId="{5B12E99E-A7BF-4CF6-8695-5F1406455923}">
      <dgm:prSet/>
      <dgm:spPr/>
      <dgm:t>
        <a:bodyPr/>
        <a:lstStyle/>
        <a:p>
          <a:endParaRPr lang="en-US"/>
        </a:p>
      </dgm:t>
    </dgm:pt>
    <dgm:pt modelId="{A85424E6-2737-48DB-B57E-CB81B95B4198}" type="sibTrans" cxnId="{5B12E99E-A7BF-4CF6-8695-5F140645592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3BC1AB9-8114-403E-A022-EE5F9864F6B1}">
      <dgm:prSet/>
      <dgm:spPr/>
      <dgm:t>
        <a:bodyPr/>
        <a:lstStyle/>
        <a:p>
          <a:r>
            <a:rPr lang="en-US" b="1" i="0" baseline="0"/>
            <a:t>Don’t base your decision on current friendship groups</a:t>
          </a:r>
          <a:endParaRPr lang="en-US"/>
        </a:p>
      </dgm:t>
    </dgm:pt>
    <dgm:pt modelId="{D839C32C-731C-477A-9AFF-146283B4B48E}" type="parTrans" cxnId="{E6826CF6-A4CE-4701-80E3-D9B7C6BAC8E0}">
      <dgm:prSet/>
      <dgm:spPr/>
      <dgm:t>
        <a:bodyPr/>
        <a:lstStyle/>
        <a:p>
          <a:endParaRPr lang="en-US"/>
        </a:p>
      </dgm:t>
    </dgm:pt>
    <dgm:pt modelId="{50FE9E95-D1BC-45E9-9442-E22D77D46708}" type="sibTrans" cxnId="{E6826CF6-A4CE-4701-80E3-D9B7C6BAC8E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927A8BC-9479-435E-8977-43BE1F87CD7A}" type="pres">
      <dgm:prSet presAssocID="{C259F4D4-A390-4EAB-BAB9-28B5200AB319}" presName="Name0" presStyleCnt="0">
        <dgm:presLayoutVars>
          <dgm:animLvl val="lvl"/>
          <dgm:resizeHandles val="exact"/>
        </dgm:presLayoutVars>
      </dgm:prSet>
      <dgm:spPr/>
    </dgm:pt>
    <dgm:pt modelId="{313EBAA8-292F-4230-A6C5-196529678C23}" type="pres">
      <dgm:prSet presAssocID="{75076BCB-2815-4A5C-88BF-6BF93A529510}" presName="compositeNode" presStyleCnt="0">
        <dgm:presLayoutVars>
          <dgm:bulletEnabled val="1"/>
        </dgm:presLayoutVars>
      </dgm:prSet>
      <dgm:spPr/>
    </dgm:pt>
    <dgm:pt modelId="{D38EB5EC-2066-4538-9CE5-7CD47E14DD0A}" type="pres">
      <dgm:prSet presAssocID="{75076BCB-2815-4A5C-88BF-6BF93A529510}" presName="bgRect" presStyleLbl="bgAccFollowNode1" presStyleIdx="0" presStyleCnt="3"/>
      <dgm:spPr/>
    </dgm:pt>
    <dgm:pt modelId="{A00DAC1C-0785-4A6F-929E-D57FF6B490DD}" type="pres">
      <dgm:prSet presAssocID="{25856BEA-3A98-4BBC-8194-8BDFB7B4B49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E645C98-3931-4047-978C-06613A4F48FA}" type="pres">
      <dgm:prSet presAssocID="{75076BCB-2815-4A5C-88BF-6BF93A529510}" presName="bottomLine" presStyleLbl="alignNode1" presStyleIdx="1" presStyleCnt="6">
        <dgm:presLayoutVars/>
      </dgm:prSet>
      <dgm:spPr/>
    </dgm:pt>
    <dgm:pt modelId="{F530A0B3-34B6-41E5-AAD6-08101CBB5F30}" type="pres">
      <dgm:prSet presAssocID="{75076BCB-2815-4A5C-88BF-6BF93A529510}" presName="nodeText" presStyleLbl="bgAccFollowNode1" presStyleIdx="0" presStyleCnt="3">
        <dgm:presLayoutVars>
          <dgm:bulletEnabled val="1"/>
        </dgm:presLayoutVars>
      </dgm:prSet>
      <dgm:spPr/>
    </dgm:pt>
    <dgm:pt modelId="{E2BF6AF5-0E2D-4F6B-B189-F35EB87E00FB}" type="pres">
      <dgm:prSet presAssocID="{25856BEA-3A98-4BBC-8194-8BDFB7B4B49F}" presName="sibTrans" presStyleCnt="0"/>
      <dgm:spPr/>
    </dgm:pt>
    <dgm:pt modelId="{E50C3FE0-CBB4-4F39-8B50-0ADCE1626E2D}" type="pres">
      <dgm:prSet presAssocID="{C01D33E0-0D57-4E6E-A411-42477542EFD4}" presName="compositeNode" presStyleCnt="0">
        <dgm:presLayoutVars>
          <dgm:bulletEnabled val="1"/>
        </dgm:presLayoutVars>
      </dgm:prSet>
      <dgm:spPr/>
    </dgm:pt>
    <dgm:pt modelId="{607D641F-13F1-44A3-8538-725AE997F510}" type="pres">
      <dgm:prSet presAssocID="{C01D33E0-0D57-4E6E-A411-42477542EFD4}" presName="bgRect" presStyleLbl="bgAccFollowNode1" presStyleIdx="1" presStyleCnt="3"/>
      <dgm:spPr/>
    </dgm:pt>
    <dgm:pt modelId="{A6176373-24D6-471B-A315-7D9C44C9DDD1}" type="pres">
      <dgm:prSet presAssocID="{A85424E6-2737-48DB-B57E-CB81B95B4198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85E26F79-B1D0-42E2-BFC7-34A29092ECA8}" type="pres">
      <dgm:prSet presAssocID="{C01D33E0-0D57-4E6E-A411-42477542EFD4}" presName="bottomLine" presStyleLbl="alignNode1" presStyleIdx="3" presStyleCnt="6">
        <dgm:presLayoutVars/>
      </dgm:prSet>
      <dgm:spPr/>
    </dgm:pt>
    <dgm:pt modelId="{11E18188-5BBC-4FCA-B13A-A1CA7301FD50}" type="pres">
      <dgm:prSet presAssocID="{C01D33E0-0D57-4E6E-A411-42477542EFD4}" presName="nodeText" presStyleLbl="bgAccFollowNode1" presStyleIdx="1" presStyleCnt="3">
        <dgm:presLayoutVars>
          <dgm:bulletEnabled val="1"/>
        </dgm:presLayoutVars>
      </dgm:prSet>
      <dgm:spPr/>
    </dgm:pt>
    <dgm:pt modelId="{2107F03E-8BD6-4D90-9389-39EE3EAA2CB0}" type="pres">
      <dgm:prSet presAssocID="{A85424E6-2737-48DB-B57E-CB81B95B4198}" presName="sibTrans" presStyleCnt="0"/>
      <dgm:spPr/>
    </dgm:pt>
    <dgm:pt modelId="{2AA72A68-B5A0-4D09-BC59-F88A7FB0A84C}" type="pres">
      <dgm:prSet presAssocID="{B3BC1AB9-8114-403E-A022-EE5F9864F6B1}" presName="compositeNode" presStyleCnt="0">
        <dgm:presLayoutVars>
          <dgm:bulletEnabled val="1"/>
        </dgm:presLayoutVars>
      </dgm:prSet>
      <dgm:spPr/>
    </dgm:pt>
    <dgm:pt modelId="{6480D55A-AE8D-4C0A-A806-E2EE627D976B}" type="pres">
      <dgm:prSet presAssocID="{B3BC1AB9-8114-403E-A022-EE5F9864F6B1}" presName="bgRect" presStyleLbl="bgAccFollowNode1" presStyleIdx="2" presStyleCnt="3"/>
      <dgm:spPr/>
    </dgm:pt>
    <dgm:pt modelId="{5B287EFF-C499-400B-A181-88607E42FD97}" type="pres">
      <dgm:prSet presAssocID="{50FE9E95-D1BC-45E9-9442-E22D77D4670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9910CE4-EC80-4F94-8042-DA1F9DDBF14C}" type="pres">
      <dgm:prSet presAssocID="{B3BC1AB9-8114-403E-A022-EE5F9864F6B1}" presName="bottomLine" presStyleLbl="alignNode1" presStyleIdx="5" presStyleCnt="6">
        <dgm:presLayoutVars/>
      </dgm:prSet>
      <dgm:spPr/>
    </dgm:pt>
    <dgm:pt modelId="{1B29B8F1-CBD7-4AE9-A3A8-9FF0C3AEE446}" type="pres">
      <dgm:prSet presAssocID="{B3BC1AB9-8114-403E-A022-EE5F9864F6B1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72BD151C-0589-46D0-A08D-9430A9BDDFDD}" type="presOf" srcId="{B3BC1AB9-8114-403E-A022-EE5F9864F6B1}" destId="{6480D55A-AE8D-4C0A-A806-E2EE627D976B}" srcOrd="0" destOrd="0" presId="urn:microsoft.com/office/officeart/2016/7/layout/BasicLinearProcessNumbered"/>
    <dgm:cxn modelId="{C2A29C2B-EE3A-471F-88E9-4D753C228DBB}" type="presOf" srcId="{C01D33E0-0D57-4E6E-A411-42477542EFD4}" destId="{11E18188-5BBC-4FCA-B13A-A1CA7301FD50}" srcOrd="1" destOrd="0" presId="urn:microsoft.com/office/officeart/2016/7/layout/BasicLinearProcessNumbered"/>
    <dgm:cxn modelId="{52DDD059-1582-41B2-AC54-75F24EB8674F}" type="presOf" srcId="{C259F4D4-A390-4EAB-BAB9-28B5200AB319}" destId="{8927A8BC-9479-435E-8977-43BE1F87CD7A}" srcOrd="0" destOrd="0" presId="urn:microsoft.com/office/officeart/2016/7/layout/BasicLinearProcessNumbered"/>
    <dgm:cxn modelId="{00F59F94-82D0-4CDF-A119-704E081EEDEF}" type="presOf" srcId="{75076BCB-2815-4A5C-88BF-6BF93A529510}" destId="{D38EB5EC-2066-4538-9CE5-7CD47E14DD0A}" srcOrd="0" destOrd="0" presId="urn:microsoft.com/office/officeart/2016/7/layout/BasicLinearProcessNumbered"/>
    <dgm:cxn modelId="{5B12E99E-A7BF-4CF6-8695-5F1406455923}" srcId="{C259F4D4-A390-4EAB-BAB9-28B5200AB319}" destId="{C01D33E0-0D57-4E6E-A411-42477542EFD4}" srcOrd="1" destOrd="0" parTransId="{9D42444C-F76B-4D41-B9FA-A5328CA41712}" sibTransId="{A85424E6-2737-48DB-B57E-CB81B95B4198}"/>
    <dgm:cxn modelId="{E1472DA6-EEB7-454D-A9D7-DD8B4E51582B}" type="presOf" srcId="{25856BEA-3A98-4BBC-8194-8BDFB7B4B49F}" destId="{A00DAC1C-0785-4A6F-929E-D57FF6B490DD}" srcOrd="0" destOrd="0" presId="urn:microsoft.com/office/officeart/2016/7/layout/BasicLinearProcessNumbered"/>
    <dgm:cxn modelId="{578889A6-8FEB-4411-88BC-9BE40F3FEA39}" type="presOf" srcId="{C01D33E0-0D57-4E6E-A411-42477542EFD4}" destId="{607D641F-13F1-44A3-8538-725AE997F510}" srcOrd="0" destOrd="0" presId="urn:microsoft.com/office/officeart/2016/7/layout/BasicLinearProcessNumbered"/>
    <dgm:cxn modelId="{F2DEB5CD-16D7-450B-B41B-6BF4CE2397DF}" type="presOf" srcId="{A85424E6-2737-48DB-B57E-CB81B95B4198}" destId="{A6176373-24D6-471B-A315-7D9C44C9DDD1}" srcOrd="0" destOrd="0" presId="urn:microsoft.com/office/officeart/2016/7/layout/BasicLinearProcessNumbered"/>
    <dgm:cxn modelId="{DE4019D2-58D5-429C-A576-C787D827038E}" type="presOf" srcId="{50FE9E95-D1BC-45E9-9442-E22D77D46708}" destId="{5B287EFF-C499-400B-A181-88607E42FD97}" srcOrd="0" destOrd="0" presId="urn:microsoft.com/office/officeart/2016/7/layout/BasicLinearProcessNumbered"/>
    <dgm:cxn modelId="{474476D8-DB90-42AD-883F-D494E9AA27D3}" type="presOf" srcId="{75076BCB-2815-4A5C-88BF-6BF93A529510}" destId="{F530A0B3-34B6-41E5-AAD6-08101CBB5F30}" srcOrd="1" destOrd="0" presId="urn:microsoft.com/office/officeart/2016/7/layout/BasicLinearProcessNumbered"/>
    <dgm:cxn modelId="{3B1180DE-07DA-427A-AE4E-4E1479C0BD75}" srcId="{C259F4D4-A390-4EAB-BAB9-28B5200AB319}" destId="{75076BCB-2815-4A5C-88BF-6BF93A529510}" srcOrd="0" destOrd="0" parTransId="{1DFF2625-6447-4260-BCC6-6C97AB51215A}" sibTransId="{25856BEA-3A98-4BBC-8194-8BDFB7B4B49F}"/>
    <dgm:cxn modelId="{A4178CE5-8508-48D6-BF1A-48010AE5EFAC}" type="presOf" srcId="{B3BC1AB9-8114-403E-A022-EE5F9864F6B1}" destId="{1B29B8F1-CBD7-4AE9-A3A8-9FF0C3AEE446}" srcOrd="1" destOrd="0" presId="urn:microsoft.com/office/officeart/2016/7/layout/BasicLinearProcessNumbered"/>
    <dgm:cxn modelId="{E6826CF6-A4CE-4701-80E3-D9B7C6BAC8E0}" srcId="{C259F4D4-A390-4EAB-BAB9-28B5200AB319}" destId="{B3BC1AB9-8114-403E-A022-EE5F9864F6B1}" srcOrd="2" destOrd="0" parTransId="{D839C32C-731C-477A-9AFF-146283B4B48E}" sibTransId="{50FE9E95-D1BC-45E9-9442-E22D77D46708}"/>
    <dgm:cxn modelId="{9B342ABE-D7F4-49D7-A714-26360469343D}" type="presParOf" srcId="{8927A8BC-9479-435E-8977-43BE1F87CD7A}" destId="{313EBAA8-292F-4230-A6C5-196529678C23}" srcOrd="0" destOrd="0" presId="urn:microsoft.com/office/officeart/2016/7/layout/BasicLinearProcessNumbered"/>
    <dgm:cxn modelId="{9BBEFD58-9DE1-4F25-A9A2-1FC6D7C79EE2}" type="presParOf" srcId="{313EBAA8-292F-4230-A6C5-196529678C23}" destId="{D38EB5EC-2066-4538-9CE5-7CD47E14DD0A}" srcOrd="0" destOrd="0" presId="urn:microsoft.com/office/officeart/2016/7/layout/BasicLinearProcessNumbered"/>
    <dgm:cxn modelId="{FF72F88E-D130-4A07-8F40-6FDD037CE972}" type="presParOf" srcId="{313EBAA8-292F-4230-A6C5-196529678C23}" destId="{A00DAC1C-0785-4A6F-929E-D57FF6B490DD}" srcOrd="1" destOrd="0" presId="urn:microsoft.com/office/officeart/2016/7/layout/BasicLinearProcessNumbered"/>
    <dgm:cxn modelId="{8E7BAEEB-C96D-4BAD-9FE4-F2D87093CC80}" type="presParOf" srcId="{313EBAA8-292F-4230-A6C5-196529678C23}" destId="{5E645C98-3931-4047-978C-06613A4F48FA}" srcOrd="2" destOrd="0" presId="urn:microsoft.com/office/officeart/2016/7/layout/BasicLinearProcessNumbered"/>
    <dgm:cxn modelId="{4F4BDDF3-F2B0-422A-987B-B8E4AA82467A}" type="presParOf" srcId="{313EBAA8-292F-4230-A6C5-196529678C23}" destId="{F530A0B3-34B6-41E5-AAD6-08101CBB5F30}" srcOrd="3" destOrd="0" presId="urn:microsoft.com/office/officeart/2016/7/layout/BasicLinearProcessNumbered"/>
    <dgm:cxn modelId="{CB820491-96FF-4102-B2C0-3DD35D492199}" type="presParOf" srcId="{8927A8BC-9479-435E-8977-43BE1F87CD7A}" destId="{E2BF6AF5-0E2D-4F6B-B189-F35EB87E00FB}" srcOrd="1" destOrd="0" presId="urn:microsoft.com/office/officeart/2016/7/layout/BasicLinearProcessNumbered"/>
    <dgm:cxn modelId="{05F1F441-2B33-4150-9F73-E80F4023935F}" type="presParOf" srcId="{8927A8BC-9479-435E-8977-43BE1F87CD7A}" destId="{E50C3FE0-CBB4-4F39-8B50-0ADCE1626E2D}" srcOrd="2" destOrd="0" presId="urn:microsoft.com/office/officeart/2016/7/layout/BasicLinearProcessNumbered"/>
    <dgm:cxn modelId="{2655A8A3-6483-4959-A358-83F790FDB48C}" type="presParOf" srcId="{E50C3FE0-CBB4-4F39-8B50-0ADCE1626E2D}" destId="{607D641F-13F1-44A3-8538-725AE997F510}" srcOrd="0" destOrd="0" presId="urn:microsoft.com/office/officeart/2016/7/layout/BasicLinearProcessNumbered"/>
    <dgm:cxn modelId="{811BBE9C-E1B5-40D6-BE33-B2F752AF4356}" type="presParOf" srcId="{E50C3FE0-CBB4-4F39-8B50-0ADCE1626E2D}" destId="{A6176373-24D6-471B-A315-7D9C44C9DDD1}" srcOrd="1" destOrd="0" presId="urn:microsoft.com/office/officeart/2016/7/layout/BasicLinearProcessNumbered"/>
    <dgm:cxn modelId="{7B8D3A5B-3F43-4DDC-8170-D51E46FA8DAC}" type="presParOf" srcId="{E50C3FE0-CBB4-4F39-8B50-0ADCE1626E2D}" destId="{85E26F79-B1D0-42E2-BFC7-34A29092ECA8}" srcOrd="2" destOrd="0" presId="urn:microsoft.com/office/officeart/2016/7/layout/BasicLinearProcessNumbered"/>
    <dgm:cxn modelId="{3F49B69B-501D-4F71-AB47-D4748AC83E4B}" type="presParOf" srcId="{E50C3FE0-CBB4-4F39-8B50-0ADCE1626E2D}" destId="{11E18188-5BBC-4FCA-B13A-A1CA7301FD50}" srcOrd="3" destOrd="0" presId="urn:microsoft.com/office/officeart/2016/7/layout/BasicLinearProcessNumbered"/>
    <dgm:cxn modelId="{322477A6-6248-4754-800C-23F1A7AF0DC2}" type="presParOf" srcId="{8927A8BC-9479-435E-8977-43BE1F87CD7A}" destId="{2107F03E-8BD6-4D90-9389-39EE3EAA2CB0}" srcOrd="3" destOrd="0" presId="urn:microsoft.com/office/officeart/2016/7/layout/BasicLinearProcessNumbered"/>
    <dgm:cxn modelId="{562A4382-7AC9-4D19-B965-8D9089682649}" type="presParOf" srcId="{8927A8BC-9479-435E-8977-43BE1F87CD7A}" destId="{2AA72A68-B5A0-4D09-BC59-F88A7FB0A84C}" srcOrd="4" destOrd="0" presId="urn:microsoft.com/office/officeart/2016/7/layout/BasicLinearProcessNumbered"/>
    <dgm:cxn modelId="{C22F47D8-0B59-4370-B905-FAE1129BDD57}" type="presParOf" srcId="{2AA72A68-B5A0-4D09-BC59-F88A7FB0A84C}" destId="{6480D55A-AE8D-4C0A-A806-E2EE627D976B}" srcOrd="0" destOrd="0" presId="urn:microsoft.com/office/officeart/2016/7/layout/BasicLinearProcessNumbered"/>
    <dgm:cxn modelId="{F8D1E66F-0825-4B39-B9F5-DB95628098FF}" type="presParOf" srcId="{2AA72A68-B5A0-4D09-BC59-F88A7FB0A84C}" destId="{5B287EFF-C499-400B-A181-88607E42FD97}" srcOrd="1" destOrd="0" presId="urn:microsoft.com/office/officeart/2016/7/layout/BasicLinearProcessNumbered"/>
    <dgm:cxn modelId="{6249EB78-23CA-443F-BF5B-B25EEE6DDB5C}" type="presParOf" srcId="{2AA72A68-B5A0-4D09-BC59-F88A7FB0A84C}" destId="{39910CE4-EC80-4F94-8042-DA1F9DDBF14C}" srcOrd="2" destOrd="0" presId="urn:microsoft.com/office/officeart/2016/7/layout/BasicLinearProcessNumbered"/>
    <dgm:cxn modelId="{F3744594-0713-4ED1-9917-B2A234E84858}" type="presParOf" srcId="{2AA72A68-B5A0-4D09-BC59-F88A7FB0A84C}" destId="{1B29B8F1-CBD7-4AE9-A3A8-9FF0C3AEE44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28D86-F50B-46D5-A788-551D5FA6EBF9}">
      <dsp:nvSpPr>
        <dsp:cNvPr id="0" name=""/>
        <dsp:cNvSpPr/>
      </dsp:nvSpPr>
      <dsp:spPr>
        <a:xfrm>
          <a:off x="1442870" y="0"/>
          <a:ext cx="1442870" cy="1167914"/>
        </a:xfrm>
        <a:prstGeom prst="trapezoid">
          <a:avLst>
            <a:gd name="adj" fmla="val 61771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1"/>
              </a:solidFill>
              <a:latin typeface="Montserrat SemiBold"/>
            </a:rPr>
            <a:t>Individual</a:t>
          </a:r>
          <a:endParaRPr lang="en-US" sz="2100" kern="1200">
            <a:solidFill>
              <a:schemeClr val="bg1"/>
            </a:solidFill>
          </a:endParaRPr>
        </a:p>
      </dsp:txBody>
      <dsp:txXfrm>
        <a:off x="1442870" y="0"/>
        <a:ext cx="1442870" cy="1167914"/>
      </dsp:txXfrm>
    </dsp:sp>
    <dsp:sp modelId="{A166D2B3-6B50-41B4-A651-245264B3FBFE}">
      <dsp:nvSpPr>
        <dsp:cNvPr id="0" name=""/>
        <dsp:cNvSpPr/>
      </dsp:nvSpPr>
      <dsp:spPr>
        <a:xfrm>
          <a:off x="721435" y="1167914"/>
          <a:ext cx="2885741" cy="1167914"/>
        </a:xfrm>
        <a:prstGeom prst="trapezoid">
          <a:avLst>
            <a:gd name="adj" fmla="val 61771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1"/>
              </a:solidFill>
              <a:latin typeface="Montserrat SemiBold"/>
            </a:rPr>
            <a:t>Targeted</a:t>
          </a:r>
          <a:endParaRPr lang="en-US" sz="2100" kern="1200">
            <a:solidFill>
              <a:schemeClr val="bg1"/>
            </a:solidFill>
          </a:endParaRPr>
        </a:p>
      </dsp:txBody>
      <dsp:txXfrm>
        <a:off x="1226440" y="1167914"/>
        <a:ext cx="1875731" cy="1167914"/>
      </dsp:txXfrm>
    </dsp:sp>
    <dsp:sp modelId="{49DD6FA6-C48C-4DE7-A3BB-8FC1BDAE4509}">
      <dsp:nvSpPr>
        <dsp:cNvPr id="0" name=""/>
        <dsp:cNvSpPr/>
      </dsp:nvSpPr>
      <dsp:spPr>
        <a:xfrm>
          <a:off x="0" y="2335828"/>
          <a:ext cx="4328612" cy="1167914"/>
        </a:xfrm>
        <a:prstGeom prst="trapezoid">
          <a:avLst>
            <a:gd name="adj" fmla="val 61771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1"/>
              </a:solidFill>
              <a:latin typeface="Montserrat SemiBold"/>
            </a:rPr>
            <a:t>Whole school</a:t>
          </a:r>
          <a:endParaRPr lang="en-US" sz="2100" kern="1200">
            <a:solidFill>
              <a:schemeClr val="bg1"/>
            </a:solidFill>
          </a:endParaRPr>
        </a:p>
      </dsp:txBody>
      <dsp:txXfrm>
        <a:off x="757507" y="2335828"/>
        <a:ext cx="2813597" cy="1167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B5EC-2066-4538-9CE5-7CD47E14DD0A}">
      <dsp:nvSpPr>
        <dsp:cNvPr id="0" name=""/>
        <dsp:cNvSpPr/>
      </dsp:nvSpPr>
      <dsp:spPr>
        <a:xfrm>
          <a:off x="0" y="904679"/>
          <a:ext cx="2184266" cy="3057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4" tIns="330200" rIns="170294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/>
            <a:t>Make an informed decision, don’t rely on other’s stories</a:t>
          </a:r>
          <a:endParaRPr lang="en-US" sz="1700" kern="1200"/>
        </a:p>
      </dsp:txBody>
      <dsp:txXfrm>
        <a:off x="0" y="2066709"/>
        <a:ext cx="2184266" cy="1834784"/>
      </dsp:txXfrm>
    </dsp:sp>
    <dsp:sp modelId="{A00DAC1C-0785-4A6F-929E-D57FF6B490DD}">
      <dsp:nvSpPr>
        <dsp:cNvPr id="0" name=""/>
        <dsp:cNvSpPr/>
      </dsp:nvSpPr>
      <dsp:spPr>
        <a:xfrm>
          <a:off x="633437" y="1210477"/>
          <a:ext cx="917392" cy="917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3" tIns="12700" rIns="71523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767786" y="1344826"/>
        <a:ext cx="648694" cy="648694"/>
      </dsp:txXfrm>
    </dsp:sp>
    <dsp:sp modelId="{5E645C98-3931-4047-978C-06613A4F48FA}">
      <dsp:nvSpPr>
        <dsp:cNvPr id="0" name=""/>
        <dsp:cNvSpPr/>
      </dsp:nvSpPr>
      <dsp:spPr>
        <a:xfrm>
          <a:off x="0" y="3962581"/>
          <a:ext cx="218426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D641F-13F1-44A3-8538-725AE997F510}">
      <dsp:nvSpPr>
        <dsp:cNvPr id="0" name=""/>
        <dsp:cNvSpPr/>
      </dsp:nvSpPr>
      <dsp:spPr>
        <a:xfrm>
          <a:off x="2402693" y="904679"/>
          <a:ext cx="2184266" cy="3057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4" tIns="330200" rIns="170294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/>
            <a:t>Consider all aspects of your child – which schools best meets those needs</a:t>
          </a:r>
          <a:endParaRPr lang="en-US" sz="1700" kern="1200"/>
        </a:p>
      </dsp:txBody>
      <dsp:txXfrm>
        <a:off x="2402693" y="2066709"/>
        <a:ext cx="2184266" cy="1834784"/>
      </dsp:txXfrm>
    </dsp:sp>
    <dsp:sp modelId="{A6176373-24D6-471B-A315-7D9C44C9DDD1}">
      <dsp:nvSpPr>
        <dsp:cNvPr id="0" name=""/>
        <dsp:cNvSpPr/>
      </dsp:nvSpPr>
      <dsp:spPr>
        <a:xfrm>
          <a:off x="3036130" y="1210477"/>
          <a:ext cx="917392" cy="917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3" tIns="12700" rIns="71523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3170479" y="1344826"/>
        <a:ext cx="648694" cy="648694"/>
      </dsp:txXfrm>
    </dsp:sp>
    <dsp:sp modelId="{85E26F79-B1D0-42E2-BFC7-34A29092ECA8}">
      <dsp:nvSpPr>
        <dsp:cNvPr id="0" name=""/>
        <dsp:cNvSpPr/>
      </dsp:nvSpPr>
      <dsp:spPr>
        <a:xfrm>
          <a:off x="2402693" y="3962581"/>
          <a:ext cx="218426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0D55A-AE8D-4C0A-A806-E2EE627D976B}">
      <dsp:nvSpPr>
        <dsp:cNvPr id="0" name=""/>
        <dsp:cNvSpPr/>
      </dsp:nvSpPr>
      <dsp:spPr>
        <a:xfrm>
          <a:off x="4805387" y="904679"/>
          <a:ext cx="2184266" cy="30579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4" tIns="330200" rIns="170294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baseline="0"/>
            <a:t>Don’t base your decision on current friendship groups</a:t>
          </a:r>
          <a:endParaRPr lang="en-US" sz="1700" kern="1200"/>
        </a:p>
      </dsp:txBody>
      <dsp:txXfrm>
        <a:off x="4805387" y="2066709"/>
        <a:ext cx="2184266" cy="1834784"/>
      </dsp:txXfrm>
    </dsp:sp>
    <dsp:sp modelId="{5B287EFF-C499-400B-A181-88607E42FD97}">
      <dsp:nvSpPr>
        <dsp:cNvPr id="0" name=""/>
        <dsp:cNvSpPr/>
      </dsp:nvSpPr>
      <dsp:spPr>
        <a:xfrm>
          <a:off x="5438824" y="1210477"/>
          <a:ext cx="917392" cy="917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3" tIns="12700" rIns="71523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</a:p>
      </dsp:txBody>
      <dsp:txXfrm>
        <a:off x="5573173" y="1344826"/>
        <a:ext cx="648694" cy="648694"/>
      </dsp:txXfrm>
    </dsp:sp>
    <dsp:sp modelId="{39910CE4-EC80-4F94-8042-DA1F9DDBF14C}">
      <dsp:nvSpPr>
        <dsp:cNvPr id="0" name=""/>
        <dsp:cNvSpPr/>
      </dsp:nvSpPr>
      <dsp:spPr>
        <a:xfrm>
          <a:off x="4805387" y="3962581"/>
          <a:ext cx="218426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FA0AF-768D-4CE4-A703-25DD7EA2804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1E43A-D86A-4302-B748-3409EF1E89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28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DD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3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DAF6F-B26C-488A-A683-2BC3D89E3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A551E-570A-0C03-7B2C-2FE159A25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608B9-76CD-18FF-3408-A4CE01BC7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AU" b="1"/>
              <a:t>DOE Procedures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AU" b="1">
                <a:cs typeface="Calibri"/>
              </a:rPr>
              <a:t>NESA requirements</a:t>
            </a: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Subject selection – student choice</a:t>
            </a: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Curriculum reform</a:t>
            </a:r>
          </a:p>
          <a:p>
            <a:pPr marL="1371600" lvl="1" indent="-285750">
              <a:buFont typeface="Courier New"/>
              <a:buChar char="o"/>
            </a:pPr>
            <a:endParaRPr lang="en-AU" b="1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AU" b="1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AU" b="1"/>
              <a:t>Extra Curricula Activities</a:t>
            </a:r>
            <a:endParaRPr lang="en-AU" b="1" err="1">
              <a:cs typeface="Calibri"/>
            </a:endParaRP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Leadership</a:t>
            </a: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debating</a:t>
            </a:r>
          </a:p>
          <a:p>
            <a:pPr marL="285750" indent="-285750">
              <a:buFont typeface="Arial"/>
              <a:buChar char="•"/>
            </a:pPr>
            <a:endParaRPr lang="en-AU" b="1"/>
          </a:p>
          <a:p>
            <a:pPr marL="285750" indent="-285750">
              <a:buFont typeface="Arial"/>
              <a:buChar char="•"/>
            </a:pPr>
            <a:r>
              <a:rPr lang="en-AU" b="1"/>
              <a:t>Facilities and infrastructure upgrade</a:t>
            </a:r>
            <a:endParaRPr lang="en-US"/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 panose="020F0502020204030204"/>
              </a:rPr>
              <a:t>Designated Year 7 area</a:t>
            </a: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 panose="020F0502020204030204"/>
              </a:rPr>
              <a:t>Large school campus can accommodate 1000 students</a:t>
            </a:r>
          </a:p>
          <a:p>
            <a:pPr marL="285750" indent="-285750">
              <a:buFont typeface="Arial"/>
              <a:buChar char="•"/>
            </a:pPr>
            <a:r>
              <a:rPr lang="en-AU" b="1"/>
              <a:t>Staff Training</a:t>
            </a:r>
            <a:endParaRPr lang="en-US">
              <a:cs typeface="Calibri"/>
            </a:endParaRPr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100 %  taught boys and girls</a:t>
            </a:r>
          </a:p>
          <a:p>
            <a:pPr marL="285750" indent="-285750">
              <a:buFont typeface="Arial"/>
              <a:buChar char="•"/>
            </a:pPr>
            <a:endParaRPr lang="en-AU" b="1"/>
          </a:p>
          <a:p>
            <a:pPr marL="285750" indent="-285750">
              <a:buFont typeface="Arial"/>
              <a:buChar char="•"/>
            </a:pPr>
            <a:r>
              <a:rPr lang="en-AU" b="1"/>
              <a:t>Designated support staff</a:t>
            </a:r>
            <a:endParaRPr lang="en-US"/>
          </a:p>
          <a:p>
            <a:pPr marL="1371600" lvl="1" indent="-285750">
              <a:buFont typeface="Courier New"/>
              <a:buChar char="o"/>
            </a:pPr>
            <a:r>
              <a:rPr lang="en-AU" b="1">
                <a:cs typeface="Calibri"/>
              </a:rPr>
              <a:t>Female adviser</a:t>
            </a:r>
          </a:p>
          <a:p>
            <a:pPr marL="285750" indent="-285750">
              <a:buFont typeface="Arial"/>
              <a:buChar char="•"/>
            </a:pPr>
            <a:r>
              <a:rPr lang="en-AU" b="1"/>
              <a:t>Student Education </a:t>
            </a:r>
            <a:endParaRPr lang="en-US">
              <a:cs typeface="Calibri"/>
            </a:endParaRPr>
          </a:p>
          <a:p>
            <a:pPr marL="1371600" lvl="1" indent="-285750">
              <a:buFont typeface="Courier New"/>
              <a:buChar char="o"/>
            </a:pPr>
            <a:r>
              <a:rPr lang="en-AU" b="1"/>
              <a:t>PBL – respect, responsibility aiming for excellence </a:t>
            </a:r>
          </a:p>
          <a:p>
            <a:pPr marL="1371600" lvl="1" indent="-285750">
              <a:buFont typeface="Courier New"/>
              <a:buChar char="o"/>
            </a:pPr>
            <a:endParaRPr lang="en-AU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71B77-B2BE-A743-0EC6-EFD8A2866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773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zh-CN" sz="120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952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595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solidFill>
                  <a:schemeClr val="accent1">
                    <a:lumMod val="75000"/>
                  </a:schemeClr>
                </a:solidFill>
                <a:latin typeface="Montserrat ExtraBold"/>
              </a:rPr>
              <a:t>RP Teaching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</a:rPr>
              <a:t> 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  <a:ea typeface="+mn-ea"/>
                <a:cs typeface="Calibri"/>
              </a:rPr>
              <a:t>and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</a:rPr>
              <a:t> Learning – across </a:t>
            </a:r>
            <a:r>
              <a:rPr lang="en-AU" sz="1200" err="1">
                <a:solidFill>
                  <a:schemeClr val="accent1">
                    <a:lumMod val="75000"/>
                  </a:schemeClr>
                </a:solidFill>
                <a:latin typeface="Montserrat ExtraBold"/>
              </a:rPr>
              <a:t>Yr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</a:rPr>
              <a:t> 7-10</a:t>
            </a: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English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Mathematics 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HSIE (History &amp; Geography)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Science 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PDHPE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TAS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Visual Arts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Music 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Languages 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○"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Sport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67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>
                <a:sym typeface="Calibri"/>
              </a:rPr>
              <a:t>RP </a:t>
            </a: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Focused on delivering a high quality, inclusive and holistic education to meet the needs of all students and strives for excellence in teaching and learning.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Opportunities for: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HPGE across all domains</a:t>
            </a:r>
            <a:r>
              <a:rPr lang="en-AU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 </a:t>
            </a: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Students with additional learning needs (high level of support) – EAL/D, learning difficulties, short term assistance due to illness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Extra curricular</a:t>
            </a:r>
            <a:r>
              <a:rPr lang="en-AU" sz="1200">
                <a:solidFill>
                  <a:schemeClr val="dk1"/>
                </a:solidFill>
                <a:latin typeface="Montserrat"/>
                <a:ea typeface="Calibri"/>
                <a:cs typeface="Calibri"/>
                <a:sym typeface="Montserrat Light"/>
              </a:rPr>
              <a:t> activities that further promote opportunity and excellence</a:t>
            </a:r>
            <a:r>
              <a:rPr lang="en-AU">
                <a:solidFill>
                  <a:schemeClr val="dk1"/>
                </a:solidFill>
                <a:latin typeface="Montserrat"/>
                <a:ea typeface="Calibri"/>
                <a:cs typeface="Calibri"/>
                <a:sym typeface="Montserrat Light"/>
              </a:rPr>
              <a:t> – rock band, knockout sport, incursions and excursions</a:t>
            </a:r>
            <a:endParaRPr lang="en-AU" sz="12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>
                <a:solidFill>
                  <a:schemeClr val="dk1"/>
                </a:solidFill>
                <a:latin typeface="Montserrat"/>
                <a:cs typeface="Calibri"/>
                <a:sym typeface="Montserrat Light"/>
              </a:rPr>
              <a:t>Aboriginal and Torres Strait Islander students – build connection to country and promote cultural awareness amongst all</a:t>
            </a:r>
            <a:endParaRPr lang="en-AU" sz="1200">
              <a:solidFill>
                <a:schemeClr val="dk1"/>
              </a:solidFill>
              <a:latin typeface="Montserrat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147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4999"/>
              </a:lnSpc>
              <a:spcBef>
                <a:spcPts val="600"/>
              </a:spcBef>
            </a:pPr>
            <a:r>
              <a:rPr lang="en-AU">
                <a:sym typeface="Calibri"/>
              </a:rPr>
              <a:t>RP </a:t>
            </a:r>
            <a:r>
              <a:rPr lang="en-AU" sz="1600" b="1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Literacy and Numeracy – key to success in all subjects and is a whole school priority</a:t>
            </a:r>
            <a:endParaRPr lang="en-AU" sz="1600" b="1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Reading Renaissance Program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Education Perfect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Macq lit 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HELP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COVID ILSP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NAPLAN</a:t>
            </a:r>
            <a:endParaRPr lang="en-AU" sz="1600">
              <a:solidFill>
                <a:schemeClr val="dk1"/>
              </a:solidFill>
              <a:latin typeface="Montserrat"/>
              <a:ea typeface="Calibri"/>
              <a:cs typeface="Calibri"/>
            </a:endParaRPr>
          </a:p>
          <a:p>
            <a:pPr marL="1371600" lvl="1" indent="-3810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AU" sz="1600">
                <a:solidFill>
                  <a:schemeClr val="dk1"/>
                </a:solidFill>
                <a:latin typeface="Montserrat"/>
                <a:ea typeface="Calibri"/>
                <a:cs typeface="Calibri"/>
                <a:sym typeface="Calibri"/>
              </a:rPr>
              <a:t>College programs:</a:t>
            </a:r>
            <a:endParaRPr lang="en-AU" sz="1600">
              <a:solidFill>
                <a:srgbClr val="000000"/>
              </a:solidFill>
              <a:latin typeface="Montserrat"/>
              <a:cs typeface="Calibri"/>
              <a:sym typeface="Calibri"/>
            </a:endParaRPr>
          </a:p>
          <a:p>
            <a:pPr marL="1333500" lvl="1" indent="-3429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Montserrat Medium"/>
              <a:buChar char="−"/>
            </a:pPr>
            <a:r>
              <a:rPr lang="en-AU" sz="1600">
                <a:solidFill>
                  <a:srgbClr val="000000"/>
                </a:solidFill>
                <a:latin typeface="Montserrat"/>
                <a:cs typeface="Calibri"/>
                <a:sym typeface="Calibri"/>
              </a:rPr>
              <a:t>Numbers for Learning Numbers for Life</a:t>
            </a:r>
            <a:endParaRPr lang="en-AU" sz="1600">
              <a:solidFill>
                <a:srgbClr val="000000"/>
              </a:solidFill>
              <a:latin typeface="Montserrat"/>
              <a:cs typeface="Calibri"/>
            </a:endParaRPr>
          </a:p>
          <a:p>
            <a:pPr marL="1333500" lvl="1" indent="-3429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Montserrat Medium"/>
              <a:buChar char="−"/>
            </a:pPr>
            <a:r>
              <a:rPr lang="en-AU" sz="1600">
                <a:solidFill>
                  <a:srgbClr val="000000"/>
                </a:solidFill>
                <a:latin typeface="Montserrat"/>
                <a:cs typeface="Calibri"/>
                <a:sym typeface="Calibri"/>
              </a:rPr>
              <a:t>Reading for Meaning, Writing for Purpose</a:t>
            </a:r>
            <a:endParaRPr lang="en-AU" sz="1600">
              <a:solidFill>
                <a:srgbClr val="000000"/>
              </a:solidFill>
              <a:latin typeface="Montserra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315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RP </a:t>
            </a:r>
          </a:p>
          <a:p>
            <a:pPr algn="just">
              <a:lnSpc>
                <a:spcPct val="114999"/>
              </a:lnSpc>
              <a:spcBef>
                <a:spcPts val="600"/>
              </a:spcBef>
            </a:pPr>
            <a:r>
              <a:rPr lang="en-AU" sz="1100" b="1"/>
              <a:t>Literacy and Numeracy – key to success in all subjects and is a whole school priority</a:t>
            </a:r>
            <a:endParaRPr lang="en-AU" sz="1100"/>
          </a:p>
          <a:p>
            <a:pPr marL="1371600" lvl="1" indent="-381000" algn="just">
              <a:lnSpc>
                <a:spcPct val="114999"/>
              </a:lnSpc>
              <a:spcBef>
                <a:spcPts val="600"/>
              </a:spcBef>
              <a:buFont typeface="Calibri,Sans-Serif"/>
              <a:buChar char="○"/>
            </a:pPr>
            <a:r>
              <a:rPr lang="en-AU" sz="1100"/>
              <a:t>Reading Renaissance Program</a:t>
            </a:r>
            <a:endParaRPr lang="en-AU" sz="1100">
              <a:cs typeface="Calibri"/>
            </a:endParaRPr>
          </a:p>
          <a:p>
            <a:pPr marL="1371600" lvl="1" indent="-381000" algn="just">
              <a:lnSpc>
                <a:spcPct val="114999"/>
              </a:lnSpc>
              <a:buFont typeface="Calibri,Sans-Serif"/>
              <a:buChar char="○"/>
            </a:pPr>
            <a:r>
              <a:rPr lang="en-AU" sz="1100"/>
              <a:t>Education Perfect</a:t>
            </a:r>
            <a:endParaRPr lang="en-AU" sz="1100">
              <a:cs typeface="Calibri"/>
            </a:endParaRPr>
          </a:p>
          <a:p>
            <a:pPr marL="1371600" lvl="1" indent="-381000" algn="just">
              <a:lnSpc>
                <a:spcPct val="114999"/>
              </a:lnSpc>
              <a:buFont typeface="Calibri,Sans-Serif"/>
              <a:buChar char="○"/>
            </a:pPr>
            <a:r>
              <a:rPr lang="en-AU" sz="1100"/>
              <a:t>Macq lit </a:t>
            </a:r>
            <a:endParaRPr lang="en-AU" sz="1100">
              <a:cs typeface="Calibri"/>
            </a:endParaRPr>
          </a:p>
          <a:p>
            <a:pPr marL="1371600" lvl="1" indent="-381000" algn="just">
              <a:lnSpc>
                <a:spcPct val="114999"/>
              </a:lnSpc>
              <a:buFont typeface="Calibri,Sans-Serif"/>
              <a:buChar char="○"/>
            </a:pPr>
            <a:r>
              <a:rPr lang="en-AU" sz="1100"/>
              <a:t>HELP</a:t>
            </a:r>
            <a:endParaRPr lang="en-AU" sz="1100">
              <a:cs typeface="Calibri"/>
            </a:endParaRPr>
          </a:p>
          <a:p>
            <a:pPr marL="1333500" lvl="1" indent="-342900" algn="just">
              <a:lnSpc>
                <a:spcPct val="114999"/>
              </a:lnSpc>
              <a:buFont typeface="Montserrat Medium,Sans-Serif"/>
              <a:buChar char="−"/>
            </a:pPr>
            <a:r>
              <a:rPr lang="en-AU" sz="1100"/>
              <a:t>Reading for Meaning, Writing for Purpose</a:t>
            </a:r>
            <a:endParaRPr lang="en-AU" sz="1100">
              <a:cs typeface="Calibri"/>
            </a:endParaRPr>
          </a:p>
          <a:p>
            <a:pPr marL="1333500" lvl="1" indent="-342900" algn="just">
              <a:lnSpc>
                <a:spcPct val="114999"/>
              </a:lnSpc>
              <a:buFont typeface="Montserrat Medium,Sans-Serif"/>
              <a:buChar char="−"/>
            </a:pPr>
            <a:r>
              <a:rPr lang="en-AU" sz="1100"/>
              <a:t>Numbers for Learning Numbers for Life</a:t>
            </a:r>
            <a:endParaRPr lang="en-AU" sz="1100">
              <a:cs typeface="Calibri"/>
            </a:endParaRPr>
          </a:p>
          <a:p>
            <a:pPr marL="1371600" lvl="1" indent="-381000">
              <a:lnSpc>
                <a:spcPct val="130000"/>
              </a:lnSpc>
              <a:spcBef>
                <a:spcPts val="450"/>
              </a:spcBef>
              <a:buFont typeface="Calibri,Sans-Serif"/>
              <a:buChar char="○"/>
            </a:pPr>
            <a:r>
              <a:rPr lang="en-AU" sz="1100"/>
              <a:t>NAPLAN, Best Start, Check in, ICAS</a:t>
            </a:r>
            <a:endParaRPr lang="en-US" sz="1100"/>
          </a:p>
          <a:p>
            <a:pPr marL="1371600" lvl="1" indent="-381000">
              <a:lnSpc>
                <a:spcPct val="130000"/>
              </a:lnSpc>
              <a:spcBef>
                <a:spcPts val="450"/>
              </a:spcBef>
              <a:buFont typeface="Calibri,Sans-Serif"/>
              <a:buChar char="○"/>
            </a:pPr>
            <a:r>
              <a:rPr lang="en-AU" sz="1100"/>
              <a:t>Provide reporting to parents that encompass academic, commitment to learning, and extra curricular activities.</a:t>
            </a:r>
            <a:endParaRPr lang="en-AU" sz="1100">
              <a:cs typeface="Calibri"/>
            </a:endParaRPr>
          </a:p>
          <a:p>
            <a:pPr marL="1371600" lvl="1" indent="-381000">
              <a:lnSpc>
                <a:spcPct val="130000"/>
              </a:lnSpc>
              <a:spcBef>
                <a:spcPts val="450"/>
              </a:spcBef>
              <a:buFont typeface="Calibri,Sans-Serif"/>
              <a:buChar char="○"/>
            </a:pPr>
            <a:r>
              <a:rPr lang="en-AU" sz="1100">
                <a:cs typeface="Calibri"/>
              </a:rPr>
              <a:t>Literacy - </a:t>
            </a:r>
            <a:r>
              <a:rPr lang="en-AU" sz="1100"/>
              <a:t>The average growth of Year 7 and Year 8 students in reading age is 1.5 years.</a:t>
            </a:r>
            <a:endParaRPr lang="en-AU" sz="1100">
              <a:cs typeface="Calibri"/>
            </a:endParaRPr>
          </a:p>
          <a:p>
            <a:r>
              <a:rPr lang="en-AU" sz="1100"/>
              <a:t>Numeracy- Maths Pathway data Year 7 2024 averaged growth of 162% (if 100% is one year’s growth)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9772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906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8B1B-EA65-93C8-3857-39B8FB9B6E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546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90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DD</a:t>
            </a:r>
            <a:endParaRPr lang="en-US"/>
          </a:p>
          <a:p>
            <a:r>
              <a:rPr lang="en-GB"/>
              <a:t>Acknowledgement of Country:</a:t>
            </a:r>
          </a:p>
          <a:p>
            <a:endParaRPr lang="en-GB"/>
          </a:p>
          <a:p>
            <a:r>
              <a:rPr lang="en-US"/>
              <a:t>We acknowledge the </a:t>
            </a:r>
            <a:r>
              <a:rPr lang="en-US" err="1"/>
              <a:t>Biddegal</a:t>
            </a:r>
            <a:r>
              <a:rPr lang="en-US"/>
              <a:t> People as the Traditional Custodians of the lands on which we meet.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We pay our respects to Aboriginal Elders past, present and emerging, and to all Aboriginal and Torres Strait Islander people present.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We acknowledge their continued spiritual and cultural connection to Country.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As we share knowledge, teaching, learning and research here today, we also pay respect to the knowledge embedded forever within the Aboriginal Custodianship of Country.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We must always remember that this land, beneath the carpet and concrete, was and always will be Aboriginal land.</a:t>
            </a:r>
            <a:endParaRPr lang="en-US">
              <a:cs typeface="Calibri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07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AU" b="0" i="0">
                <a:solidFill>
                  <a:srgbClr val="333333"/>
                </a:solidFill>
                <a:effectLst/>
                <a:latin typeface="Public Sans" pitchFamily="2" charset="0"/>
              </a:rPr>
              <a:t>In the </a:t>
            </a:r>
            <a:r>
              <a:rPr lang="en-AU" b="1" i="0">
                <a:solidFill>
                  <a:srgbClr val="333333"/>
                </a:solidFill>
                <a:effectLst/>
                <a:latin typeface="Public Sans" pitchFamily="2" charset="0"/>
              </a:rPr>
              <a:t>VA Across Years reports</a:t>
            </a:r>
            <a:r>
              <a:rPr lang="en-AU" b="0" i="0">
                <a:solidFill>
                  <a:srgbClr val="333333"/>
                </a:solidFill>
                <a:effectLst/>
                <a:latin typeface="Public Sans" pitchFamily="2" charset="0"/>
              </a:rPr>
              <a:t>, the black dot represents the average value added for that school in that year. The whiskers represent the range of confidence in the value-added estimate for the school, and we are 95% confident that the true value added by the school is within that range. The horizontal line represents the average value added for all schools in the state.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AU" b="0" i="0">
              <a:solidFill>
                <a:srgbClr val="333333"/>
              </a:solidFill>
              <a:effectLst/>
              <a:latin typeface="Public Sans" pitchFamily="2" charset="0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26EB9-7496-4E5B-143A-79E4C324682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930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AU"/>
              <a:t>RP </a:t>
            </a: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Montserrat ExtraBold"/>
                <a:ea typeface="+mj-ea"/>
                <a:cs typeface="+mj-cs"/>
              </a:rPr>
              <a:t>At GRC Hurstville Campus we focus on high expectations and a whole school learning culture which gives all students the opportunity to be engaged and challenged at school.</a:t>
            </a:r>
            <a:endParaRPr lang="en-US"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Montserrat ExtraBold"/>
                <a:ea typeface="+mj-ea"/>
                <a:cs typeface="+mj-cs"/>
              </a:rPr>
              <a:t>High Potential and Gifted (HPGE) students are supported to develop their full academic and creative potential through quality curriculum adjustment.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The school offers a range of opportunities to support and extend HPGE students. The programs we run include:</a:t>
            </a:r>
            <a:endParaRPr lang="en-US">
              <a:cs typeface="Calibri"/>
            </a:endParaRPr>
          </a:p>
          <a:p>
            <a:pPr>
              <a:spcBef>
                <a:spcPts val="200"/>
              </a:spcBef>
            </a:pPr>
            <a:r>
              <a:rPr lang="en-US"/>
              <a:t>Mathematics class streaming </a:t>
            </a:r>
            <a:endParaRPr lang="en-US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Creative writing workshops 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Debating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Poetry competition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ICAS assessments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Solar car challenge</a:t>
            </a:r>
            <a:endParaRPr lang="en-US">
              <a:cs typeface="Calibri"/>
            </a:endParaRPr>
          </a:p>
          <a:p>
            <a:pPr>
              <a:spcBef>
                <a:spcPts val="200"/>
              </a:spcBef>
            </a:pPr>
            <a:r>
              <a:rPr lang="en-US"/>
              <a:t>School rock band and ensemble </a:t>
            </a: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/>
              <a:t>Sustainability Project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374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Student Support</a:t>
            </a:r>
          </a:p>
          <a:p>
            <a:r>
              <a:rPr lang="en-AU" sz="1050"/>
              <a:t>Focused on delivering a high quality, inclusive and holistic education to meet the needs of all students and strives for excellence in teaching and learning.</a:t>
            </a:r>
            <a:endParaRPr lang="en-US" sz="1050"/>
          </a:p>
          <a:p>
            <a:r>
              <a:rPr lang="en-AU" sz="1050"/>
              <a:t>Opportunities for:</a:t>
            </a:r>
            <a:endParaRPr lang="en-US" sz="1050"/>
          </a:p>
          <a:p>
            <a:pPr marL="171450" indent="-171450">
              <a:buFont typeface="Arial,Sans-Serif"/>
              <a:buChar char="•"/>
            </a:pPr>
            <a:r>
              <a:rPr lang="en-AU" sz="1050" b="1"/>
              <a:t>HPGE </a:t>
            </a:r>
            <a:r>
              <a:rPr lang="en-AU" sz="1050"/>
              <a:t>across all domains</a:t>
            </a:r>
            <a:endParaRPr lang="en-US" sz="1050"/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Acceleration 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Sustainability project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Extra curricular activities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ICAS competitions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College Programs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/>
              <a:t>Music Program</a:t>
            </a:r>
            <a:endParaRPr lang="en-US" sz="105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Wingdings,Sans-Serif"/>
              <a:buChar char="v"/>
            </a:pPr>
            <a:r>
              <a:rPr lang="en-US" sz="1050" err="1"/>
              <a:t>Maths</a:t>
            </a:r>
            <a:r>
              <a:rPr lang="en-US" sz="1050"/>
              <a:t> Pathways acceleration</a:t>
            </a:r>
            <a:endParaRPr lang="en-US" sz="1050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AU" sz="1050"/>
              <a:t>Students with </a:t>
            </a:r>
            <a:r>
              <a:rPr lang="en-AU" sz="1050" b="1"/>
              <a:t>additional learning needs</a:t>
            </a:r>
            <a:r>
              <a:rPr lang="en-AU" sz="1050"/>
              <a:t> (high level of support) – EAL/D, learning difficulties, short term assistance due to illness. Additional funding is attracted to students requiring additional needs  and this is </a:t>
            </a:r>
            <a:r>
              <a:rPr lang="en-AU" sz="1050" err="1"/>
              <a:t>genearlly</a:t>
            </a:r>
            <a:r>
              <a:rPr lang="en-AU" sz="1050"/>
              <a:t> supported through SLSO support and SGTS</a:t>
            </a:r>
            <a:endParaRPr lang="en-AU" sz="1050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AU" sz="1050"/>
              <a:t>Extra curricular activities that further promote opportunity and excellence </a:t>
            </a:r>
            <a:endParaRPr lang="en-US" sz="1050"/>
          </a:p>
          <a:p>
            <a:pPr marL="171450" indent="-171450">
              <a:buFont typeface="Arial,Sans-Serif"/>
              <a:buChar char="•"/>
            </a:pPr>
            <a:r>
              <a:rPr lang="en-AU" sz="1050"/>
              <a:t>Aboriginal and Torres Strait Islander students – build connection to country and promote cultural awareness amongst all</a:t>
            </a:r>
            <a:endParaRPr lang="en-US" sz="1050"/>
          </a:p>
          <a:p>
            <a:endParaRPr lang="en-US" sz="105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1050" b="1">
                <a:solidFill>
                  <a:srgbClr val="000000"/>
                </a:solidFill>
                <a:latin typeface="Calibri"/>
                <a:ea typeface="Calibri" panose="020F0502020204030204"/>
                <a:cs typeface="Calibri" panose="020F0502020204030204"/>
              </a:rPr>
              <a:t>Support Unit </a:t>
            </a:r>
            <a:r>
              <a:rPr lang="en-US" sz="1050">
                <a:solidFill>
                  <a:srgbClr val="000000"/>
                </a:solidFill>
              </a:rPr>
              <a:t>The school also caters for specialist support classes and has three Autism Spectrum Disorder and one AU/10 class. Each class has a teacher and School Learning Support Officer (SLSO) to support the students.</a:t>
            </a:r>
            <a:endParaRPr lang="en-US" sz="1050">
              <a:solidFill>
                <a:srgbClr val="000000"/>
              </a:solidFill>
              <a:latin typeface="Calibri"/>
              <a:ea typeface="Calibri" panose="020F0502020204030204"/>
              <a:cs typeface="Calibri" panose="020F0502020204030204"/>
            </a:endParaRPr>
          </a:p>
          <a:p>
            <a:endParaRPr lang="en-US" sz="1050">
              <a:solidFill>
                <a:srgbClr val="000000"/>
              </a:solidFill>
              <a:latin typeface="Montserrat"/>
              <a:ea typeface="Calibri" panose="020F0502020204030204"/>
              <a:cs typeface="Calibri" panose="020F0502020204030204"/>
            </a:endParaRPr>
          </a:p>
          <a:p>
            <a:endParaRPr lang="en-AU" sz="105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050">
              <a:latin typeface="Montserrat"/>
              <a:ea typeface="+mn-lt"/>
              <a:cs typeface="+mn-lt"/>
            </a:endParaRPr>
          </a:p>
          <a:p>
            <a:endParaRPr lang="en-AU" sz="1050"/>
          </a:p>
          <a:p>
            <a:pPr marL="0" indent="0">
              <a:buNone/>
            </a:pPr>
            <a:endParaRPr lang="en-US" sz="1200">
              <a:latin typeface="Montserrat"/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918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AU" sz="1600" b="1">
                <a:solidFill>
                  <a:schemeClr val="accent1">
                    <a:lumMod val="75000"/>
                  </a:schemeClr>
                </a:solidFill>
                <a:latin typeface="Montserrat ExtraBold"/>
                <a:ea typeface="Calibri"/>
                <a:cs typeface="Calibri"/>
                <a:sym typeface="Arial"/>
              </a:rPr>
              <a:t>Jason  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Montserrat ExtraBold"/>
                <a:cs typeface="Calibri"/>
              </a:rPr>
              <a:t>CO-CURRICULAR EXPERIENCES </a:t>
            </a:r>
            <a:endParaRPr lang="en-US" sz="1600">
              <a:solidFill>
                <a:schemeClr val="accent1">
                  <a:lumMod val="75000"/>
                </a:schemeClr>
              </a:solidFill>
              <a:latin typeface="Montserrat ExtraBold"/>
              <a:cs typeface="Calibri"/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Montserrat"/>
                <a:cs typeface="Calibri"/>
              </a:rPr>
              <a:t>Activities</a:t>
            </a:r>
            <a:br>
              <a:rPr lang="en-US" sz="2000">
                <a:latin typeface="Montserrat"/>
                <a:ea typeface="+mn-lt"/>
                <a:cs typeface="+mn-lt"/>
              </a:rPr>
            </a:br>
            <a:endParaRPr lang="en-US" sz="1050">
              <a:latin typeface="Montserrat"/>
              <a:ea typeface="+mn-lt"/>
              <a:cs typeface="+mn-l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Chess Club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Band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Creative Writing Workshops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Gym Club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Debating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Public Speaking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TRIBE</a:t>
            </a:r>
            <a:endParaRPr lang="en-US" sz="1200">
              <a:latin typeface="Montserrat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18ED1-2A46-FFEF-0285-F76F6AB4C7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2059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748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Montserrat ExtraBold"/>
                <a:ea typeface="+mj-ea"/>
                <a:cs typeface="+mj-cs"/>
              </a:rPr>
              <a:t>David </a:t>
            </a:r>
            <a:r>
              <a:rPr lang="en-AU" sz="1200" b="1">
                <a:solidFill>
                  <a:schemeClr val="accent5"/>
                </a:solidFill>
                <a:latin typeface="Montserrat"/>
                <a:cs typeface="Arial"/>
                <a:sym typeface="Arial"/>
              </a:rPr>
              <a:t>Core Values </a:t>
            </a:r>
            <a:r>
              <a:rPr lang="en-AU" sz="1200" b="1">
                <a:solidFill>
                  <a:schemeClr val="accent5"/>
                </a:solidFill>
                <a:latin typeface="Arial"/>
                <a:cs typeface="Arial"/>
                <a:sym typeface="Arial"/>
              </a:rPr>
              <a:t>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1800"/>
              <a:buNone/>
            </a:pPr>
            <a:r>
              <a:rPr lang="en-AU" sz="1800">
                <a:solidFill>
                  <a:srgbClr val="000000"/>
                </a:solidFill>
                <a:latin typeface="Montserrat"/>
                <a:ea typeface="Calibri"/>
                <a:cs typeface="Calibri"/>
                <a:sym typeface="Calibri"/>
              </a:rPr>
              <a:t>GRC is a Positive Behaviour for Learning (PBL) School </a:t>
            </a:r>
            <a:endParaRPr lang="en-AU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spcBef>
                <a:spcPts val="450"/>
              </a:spcBef>
              <a:buClr>
                <a:srgbClr val="002060"/>
              </a:buClr>
              <a:buSzPts val="1800"/>
              <a:buNone/>
            </a:pPr>
            <a:r>
              <a:rPr lang="en-AU" sz="1800">
                <a:solidFill>
                  <a:srgbClr val="000000"/>
                </a:solidFill>
                <a:latin typeface="Montserrat"/>
                <a:ea typeface="Calibri"/>
                <a:cs typeface="Calibri"/>
                <a:sym typeface="Calibri"/>
              </a:rPr>
              <a:t>The 3 PBL values are: </a:t>
            </a:r>
            <a:endParaRPr lang="en-AU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266065" lvl="1" indent="-151765">
              <a:lnSpc>
                <a:spcPct val="150000"/>
              </a:lnSpc>
              <a:spcBef>
                <a:spcPts val="450"/>
              </a:spcBef>
              <a:buClr>
                <a:srgbClr val="000000"/>
              </a:buClr>
              <a:buSzPts val="2100"/>
              <a:buFont typeface="Calibri"/>
              <a:buChar char="•"/>
            </a:pPr>
            <a:r>
              <a:rPr lang="en-AU" sz="1800">
                <a:solidFill>
                  <a:srgbClr val="000000"/>
                </a:solidFill>
                <a:latin typeface="Montserrat"/>
                <a:ea typeface="Calibri"/>
                <a:cs typeface="Calibri"/>
                <a:sym typeface="Calibri"/>
              </a:rPr>
              <a:t>Respect, </a:t>
            </a:r>
            <a:endParaRPr lang="en-AU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266065" lvl="1" indent="-151765">
              <a:lnSpc>
                <a:spcPct val="150000"/>
              </a:lnSpc>
              <a:spcBef>
                <a:spcPts val="450"/>
              </a:spcBef>
              <a:buClr>
                <a:srgbClr val="000000"/>
              </a:buClr>
              <a:buSzPts val="2100"/>
              <a:buFont typeface="Calibri"/>
              <a:buChar char="•"/>
            </a:pPr>
            <a:r>
              <a:rPr lang="en-AU" sz="1800">
                <a:solidFill>
                  <a:srgbClr val="000000"/>
                </a:solidFill>
                <a:latin typeface="Montserrat"/>
                <a:ea typeface="Calibri"/>
                <a:cs typeface="Calibri"/>
                <a:sym typeface="Calibri"/>
              </a:rPr>
              <a:t>Responsibility,  </a:t>
            </a:r>
            <a:endParaRPr lang="en-AU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266065" lvl="1" indent="-151765">
              <a:lnSpc>
                <a:spcPct val="150000"/>
              </a:lnSpc>
              <a:spcBef>
                <a:spcPts val="450"/>
              </a:spcBef>
              <a:buClr>
                <a:srgbClr val="000000"/>
              </a:buClr>
              <a:buSzPts val="2100"/>
              <a:buFont typeface="Calibri"/>
              <a:buChar char="•"/>
            </a:pPr>
            <a:r>
              <a:rPr lang="en-AU" sz="1800">
                <a:solidFill>
                  <a:srgbClr val="000000"/>
                </a:solidFill>
                <a:latin typeface="Montserrat"/>
                <a:cs typeface="Calibri"/>
                <a:sym typeface="Calibri"/>
              </a:rPr>
              <a:t>Excellence.</a:t>
            </a:r>
            <a:r>
              <a:rPr lang="en-AU" sz="1800">
                <a:solidFill>
                  <a:srgbClr val="000000"/>
                </a:solidFill>
                <a:latin typeface="Montserrat"/>
                <a:cs typeface="Calibri"/>
              </a:rPr>
              <a:t> 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808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>
                <a:latin typeface="Montserrat"/>
                <a:ea typeface="+mn-lt"/>
                <a:cs typeface="+mn-lt"/>
              </a:rPr>
              <a:t>DD</a:t>
            </a:r>
            <a:endParaRPr lang="en-US"/>
          </a:p>
          <a:p>
            <a:pPr marL="0" indent="0" algn="just">
              <a:buNone/>
            </a:pPr>
            <a:r>
              <a:rPr lang="en-US">
                <a:latin typeface="Montserrat"/>
                <a:ea typeface="+mn-lt"/>
                <a:cs typeface="+mn-lt"/>
              </a:rPr>
              <a:t>The</a:t>
            </a:r>
            <a:r>
              <a:rPr lang="en-US" sz="1200">
                <a:latin typeface="Montserrat"/>
                <a:ea typeface="+mn-lt"/>
                <a:cs typeface="+mn-lt"/>
              </a:rPr>
              <a:t> aim of the program is to: - </a:t>
            </a:r>
            <a:endParaRPr lang="en-US"/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Develop positive peer relationships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Establish positive and respectful relationships with staff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Provide students with greater clarity on processes at our school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Introduce key supports around the school (including the school counsellor, Year Adviser, Student Support Officer and Youth Worker)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550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>
                <a:latin typeface="Montserrat"/>
                <a:ea typeface="+mn-lt"/>
                <a:cs typeface="+mn-lt"/>
              </a:rPr>
              <a:t>DD</a:t>
            </a:r>
          </a:p>
          <a:p>
            <a:pPr marL="0" indent="0" algn="just">
              <a:buNone/>
            </a:pPr>
            <a:r>
              <a:rPr lang="en-US" sz="1200">
                <a:latin typeface="Montserrat"/>
                <a:ea typeface="+mn-lt"/>
                <a:cs typeface="+mn-lt"/>
              </a:rPr>
              <a:t>The aim of the program is to: - </a:t>
            </a:r>
            <a:endParaRPr lang="en-US"/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Develop positive peer relationships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Establish positive and respectful relationships with staff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Provide students with greater clarity on processes at our school</a:t>
            </a:r>
          </a:p>
          <a:p>
            <a:pPr algn="just">
              <a:buFont typeface="Courier New" panose="020B0604020202020204" pitchFamily="34" charset="0"/>
              <a:buChar char="o"/>
            </a:pPr>
            <a:r>
              <a:rPr lang="en-US" sz="1200">
                <a:latin typeface="Montserrat"/>
                <a:ea typeface="+mn-lt"/>
                <a:cs typeface="+mn-lt"/>
              </a:rPr>
              <a:t>Introduce key supports around the school (including the school counsellor, Year Adviser, Student Support Officer and Youth Worker)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822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>
                <a:solidFill>
                  <a:schemeClr val="accent1">
                    <a:lumMod val="75000"/>
                  </a:schemeClr>
                </a:solidFill>
                <a:latin typeface="Montserrat ExtraBold"/>
                <a:ea typeface="Calibri"/>
                <a:cs typeface="Calibri"/>
                <a:sym typeface="Arial"/>
              </a:rPr>
              <a:t>Jason  </a:t>
            </a:r>
            <a:r>
              <a:rPr lang="en-GB"/>
              <a:t>Wellbeing Programs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</a:rPr>
              <a:t>RAISE Program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</a:rPr>
              <a:t>Headspace Program</a:t>
            </a:r>
            <a:endParaRPr lang="en-US">
              <a:latin typeface="Montserra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</a:rPr>
              <a:t>Own It</a:t>
            </a:r>
            <a:endParaRPr lang="en-US">
              <a:latin typeface="Montserra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Calibri"/>
              </a:rPr>
              <a:t>GRIT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Calibri"/>
              </a:rPr>
              <a:t>PCYC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Calibri"/>
              </a:rPr>
              <a:t>Individual Mentoring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Calibri"/>
              </a:rPr>
              <a:t>Breakfast Club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Montserrat"/>
                <a:cs typeface="Calibri"/>
              </a:rPr>
              <a:t>Lovebites</a:t>
            </a:r>
            <a:endParaRPr lang="en-US">
              <a:latin typeface="Montserra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Montserrat"/>
                <a:cs typeface="Calibri"/>
              </a:rPr>
              <a:t>First Nations Games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138FA-3375-F3C1-712B-266A8D814B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9872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 b="1">
                <a:solidFill>
                  <a:schemeClr val="accent1">
                    <a:lumMod val="75000"/>
                  </a:schemeClr>
                </a:solidFill>
                <a:latin typeface="Montserrat ExtraBold"/>
                <a:ea typeface="Calibri"/>
                <a:cs typeface="Calibri"/>
                <a:sym typeface="Arial"/>
              </a:rPr>
              <a:t>DD Student Wellbeing</a:t>
            </a:r>
            <a:br>
              <a:rPr lang="en-AU" sz="1100" b="1">
                <a:latin typeface="Montserrat ExtraBold"/>
                <a:ea typeface="Calibri"/>
                <a:cs typeface="Calibri"/>
              </a:rPr>
            </a:br>
            <a:r>
              <a:rPr lang="en-AU" sz="1100" b="1">
                <a:solidFill>
                  <a:srgbClr val="FF0000"/>
                </a:solidFill>
                <a:latin typeface="Montserrat ExtraBold"/>
                <a:ea typeface="Calibri"/>
                <a:cs typeface="Calibri"/>
                <a:sym typeface="Arial"/>
              </a:rPr>
              <a:t>Who can help me at sch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Class Teacher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Learning and Support Teachers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Year Adviser 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Student Support Officer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Youth worker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Head Teacher Wellbeing 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School Counsellor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WHIN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Deputy Principal </a:t>
            </a:r>
          </a:p>
          <a:p>
            <a:pPr marL="0" indent="0">
              <a:lnSpc>
                <a:spcPct val="160000"/>
              </a:lnSpc>
              <a:spcBef>
                <a:spcPts val="450"/>
              </a:spcBef>
              <a:buClr>
                <a:schemeClr val="dk2"/>
              </a:buClr>
              <a:buSzPts val="2100"/>
              <a:buNone/>
            </a:pPr>
            <a:r>
              <a:rPr lang="en-US" sz="1100">
                <a:latin typeface="Montserrat"/>
                <a:cs typeface="Calibri"/>
              </a:rPr>
              <a:t>Principal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9329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DD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5063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340">
              <a:lnSpc>
                <a:spcPct val="115000"/>
              </a:lnSpc>
              <a:spcBef>
                <a:spcPts val="600"/>
              </a:spcBef>
            </a:pPr>
            <a:r>
              <a:rPr lang="en-US">
                <a:latin typeface="Montserrat"/>
                <a:ea typeface="Calibri"/>
                <a:cs typeface="Calibri"/>
                <a:sym typeface="Calibri"/>
              </a:rPr>
              <a:t>DD Leadership </a:t>
            </a: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opportunities exist for all students from year 7-10.</a:t>
            </a:r>
            <a:r>
              <a:rPr lang="en-US">
                <a:latin typeface="Montserrat"/>
                <a:ea typeface="Calibri"/>
                <a:cs typeface="Calibri"/>
                <a:sym typeface="Calibri"/>
              </a:rPr>
              <a:t> </a:t>
            </a:r>
            <a:endParaRPr lang="en-US" sz="12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12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523240" indent="-3429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SRC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523240" indent="-3429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Prefecture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523240" indent="-3429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House Captains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523240" indent="-3429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Peer Support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8048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E49E-F8D4-02B3-FF68-7C4F690D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6E34B-1431-2B55-4DA4-EFF1192BF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6CE2C-99E3-ECE5-832B-47E52B66A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D1FC-FCC1-5E5D-9D66-A0CFAE1FB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460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867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chemeClr val="accent1">
                    <a:lumMod val="75000"/>
                  </a:schemeClr>
                </a:solidFill>
                <a:latin typeface="Montserrat ExtraBold"/>
                <a:cs typeface="Calibri"/>
              </a:rPr>
              <a:t>David 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  <a:sym typeface="Arial"/>
              </a:rPr>
              <a:t>Technology –BYOD (Bring Your Own Device)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order to support student learning it is a Campus requirement that all Year 7 students are equipped with their own digital learning device.</a:t>
            </a:r>
            <a:endParaRPr lang="en-US" sz="12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859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AU" sz="1600" b="1">
                <a:solidFill>
                  <a:schemeClr val="accent1">
                    <a:lumMod val="75000"/>
                  </a:schemeClr>
                </a:solidFill>
                <a:latin typeface="Montserrat ExtraBold"/>
                <a:ea typeface="Calibri"/>
                <a:cs typeface="Calibri"/>
                <a:sym typeface="Arial"/>
              </a:rPr>
              <a:t>DD 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Montserrat ExtraBold"/>
                <a:cs typeface="Calibri"/>
              </a:rPr>
              <a:t>CO-CURRICULAR EXPERIENCES </a:t>
            </a:r>
            <a:endParaRPr lang="en-US" sz="1600">
              <a:solidFill>
                <a:schemeClr val="accent1">
                  <a:lumMod val="75000"/>
                </a:schemeClr>
              </a:solidFill>
              <a:latin typeface="Montserrat ExtraBold"/>
              <a:cs typeface="Calibri"/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Montserrat"/>
                <a:cs typeface="Calibri"/>
              </a:rPr>
              <a:t>Activities</a:t>
            </a:r>
            <a:br>
              <a:rPr lang="en-US" sz="2000">
                <a:latin typeface="Montserrat"/>
                <a:ea typeface="+mn-lt"/>
                <a:cs typeface="+mn-lt"/>
              </a:rPr>
            </a:br>
            <a:endParaRPr lang="en-US" sz="1050">
              <a:latin typeface="Montserrat"/>
              <a:ea typeface="+mn-lt"/>
              <a:cs typeface="+mn-l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Chess Club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Band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Creative Writing Workshops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Gym Club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Debating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Public Speaking</a:t>
            </a:r>
            <a:endParaRPr lang="en-US" sz="1200">
              <a:latin typeface="Montserrat"/>
            </a:endParaRPr>
          </a:p>
          <a:p>
            <a:r>
              <a:rPr lang="en-US" sz="1200">
                <a:latin typeface="Montserrat"/>
                <a:ea typeface="+mn-lt"/>
                <a:cs typeface="+mn-lt"/>
              </a:rPr>
              <a:t>TRIBE</a:t>
            </a:r>
            <a:endParaRPr lang="en-US" sz="1200">
              <a:latin typeface="Montserrat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9791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35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43D8B-E46C-FE50-C0A4-750FEB001B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062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228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>
              <a:solidFill>
                <a:srgbClr val="2F5597"/>
              </a:solidFill>
              <a:latin typeface="Montserrat ExtraBold"/>
              <a:ea typeface="Montserrat Light"/>
              <a:cs typeface="Montserrat Light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85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0430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zh-CN" sz="1200">
              <a:latin typeface="Arial" panose="020B0604020202020204" pitchFamily="34" charset="0"/>
            </a:endParaRP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In any one year 75 – 85 subjects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Named by NESA as the school offering the broadest curriculum in the state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/>
              <a:t>One of the l</a:t>
            </a:r>
            <a:r>
              <a:rPr lang="en-US" altLang="zh-CN" sz="1200">
                <a:latin typeface="Arial" panose="020B0604020202020204" pitchFamily="34" charset="0"/>
              </a:rPr>
              <a:t>argest VET provider of courses in the state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TAFE delivering courses on site</a:t>
            </a:r>
          </a:p>
          <a:p>
            <a:pPr>
              <a:spcBef>
                <a:spcPts val="200"/>
              </a:spcBef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0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KK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090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1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89039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US" altLang="zh-CN" sz="1200">
              <a:latin typeface="Arial" panose="020B0604020202020204" pitchFamily="34" charset="0"/>
            </a:endParaRP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In any one year 75 – 85 subjects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Named by NESA as the school offering the broadest curriculum in the state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/>
              <a:t>One of the l</a:t>
            </a:r>
            <a:r>
              <a:rPr lang="en-US" altLang="zh-CN" sz="1200">
                <a:latin typeface="Arial" panose="020B0604020202020204" pitchFamily="34" charset="0"/>
              </a:rPr>
              <a:t>argest VET provider of courses in the state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zh-CN" sz="1200">
                <a:latin typeface="Arial" panose="020B0604020202020204" pitchFamily="34" charset="0"/>
              </a:rPr>
              <a:t>TAFE delivering courses on site</a:t>
            </a:r>
          </a:p>
          <a:p>
            <a:pPr>
              <a:spcBef>
                <a:spcPts val="200"/>
              </a:spcBef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433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369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4705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385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AU" sz="1200" b="1">
                <a:solidFill>
                  <a:schemeClr val="accent1">
                    <a:lumMod val="75000"/>
                  </a:schemeClr>
                </a:solidFill>
                <a:latin typeface="Montserrat ExtraBold"/>
                <a:ea typeface="Calibri"/>
                <a:cs typeface="Calibri"/>
                <a:sym typeface="Arial"/>
              </a:rPr>
              <a:t>Jason  </a:t>
            </a:r>
            <a:r>
              <a:rPr lang="en-AU" sz="1200">
                <a:solidFill>
                  <a:schemeClr val="accent1">
                    <a:lumMod val="75000"/>
                  </a:schemeClr>
                </a:solidFill>
                <a:latin typeface="Montserrat ExtraBold"/>
                <a:sym typeface="Arial"/>
              </a:rPr>
              <a:t>Programs for Students across the College</a:t>
            </a:r>
            <a:r>
              <a:rPr lang="en-AU" sz="1400">
                <a:solidFill>
                  <a:schemeClr val="accent1">
                    <a:lumMod val="75000"/>
                  </a:schemeClr>
                </a:solidFill>
                <a:latin typeface="Montserrat ExtraBold"/>
                <a:sym typeface="Arial"/>
              </a:rPr>
              <a:t> </a:t>
            </a:r>
          </a:p>
          <a:p>
            <a:pPr marL="132715" lvl="0" indent="-15176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•"/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Leadership by the River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132715" indent="-151765">
              <a:lnSpc>
                <a:spcPct val="150000"/>
              </a:lnSpc>
              <a:spcBef>
                <a:spcPts val="450"/>
              </a:spcBef>
              <a:buClr>
                <a:schemeClr val="dk2"/>
              </a:buClr>
              <a:buSzPts val="2100"/>
              <a:buFont typeface="Calibri"/>
              <a:buChar char="•"/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College Support Unit Camp 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132715" lvl="0" indent="-151765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Char char="•"/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College Stage and Concert Bands 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marL="132715" indent="-151765">
              <a:lnSpc>
                <a:spcPct val="150000"/>
              </a:lnSpc>
              <a:spcBef>
                <a:spcPts val="450"/>
              </a:spcBef>
              <a:buClr>
                <a:schemeClr val="dk2"/>
              </a:buClr>
              <a:buSzPts val="2100"/>
              <a:buFont typeface="Calibri"/>
              <a:buChar char="•"/>
            </a:pPr>
            <a:r>
              <a:rPr lang="en-US" sz="1200">
                <a:latin typeface="Montserrat"/>
                <a:ea typeface="Calibri"/>
                <a:cs typeface="Calibri"/>
                <a:sym typeface="Calibri"/>
              </a:rPr>
              <a:t>College Musicals </a:t>
            </a:r>
            <a:endParaRPr lang="en-US" sz="1200">
              <a:latin typeface="Montserrat"/>
              <a:ea typeface="Calibri"/>
              <a:cs typeface="Calibri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139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1305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810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4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KK – Also mention Anna </a:t>
            </a:r>
            <a:r>
              <a:rPr lang="en-AU" err="1">
                <a:cs typeface="Calibri"/>
              </a:rPr>
              <a:t>Tsoutsa</a:t>
            </a:r>
            <a:r>
              <a:rPr lang="en-AU">
                <a:cs typeface="Calibri"/>
              </a:rPr>
              <a:t> and Anna </a:t>
            </a:r>
            <a:r>
              <a:rPr lang="en-AU" err="1">
                <a:cs typeface="Calibri"/>
              </a:rPr>
              <a:t>Girginis</a:t>
            </a:r>
            <a:endParaRPr lang="en-AU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3190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27859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AFCD0-5EE8-4D1A-A455-E6126B093569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65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910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94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B9CB2-1F02-31AA-BCA9-DE286F37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DB80E-F52D-E51E-4961-90A60C6C7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BE9C1-F96F-FCB0-04E0-4762B8D0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>
              <a:latin typeface="Montserrat"/>
              <a:ea typeface="+mn-lt"/>
              <a:cs typeface="+mn-lt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11A4D-2813-6292-1FCB-749760BB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AFCD0-5EE8-4D1A-A455-E6126B09356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8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1E43A-D86A-4302-B748-3409EF1E894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44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2CF8-3B6B-4238-AD3A-ACD35E199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C389C-82E7-42A8-95C2-41B530BEE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8B0A7-2A21-4562-B84C-5577C506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6F59-5C99-4AC3-B8E0-5DD22137F32B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10872-615C-4A46-B00A-2BE9D82E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30AA-B2BD-4869-8DDA-3F670A3A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22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B586-6113-4456-8AF7-B2641C16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D4B75-EEC2-4E5A-A88D-D03CEF343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8DA9A-DC70-45F0-A69E-49A3053C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BAB83-5442-437A-B81E-6AF36D565129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B706F-906D-4C80-BBAD-55047234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78AB9-87A4-47B3-B3C8-6FAE9509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92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DDA6A-C2FB-4FC9-ACE7-8FDC53786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EF2F8-7C30-4228-A75A-8C0304EF9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FC4FD-1F6C-465E-AC88-7F81F9A2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7273E-669F-42F7-9D9E-62706FC1E008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B8FA4-B0B2-47D3-8DA1-EFB85B843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6CC99-5B03-407A-8E6F-F155C91A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22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 image and text">
  <p:cSld name="Multi image an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>
            <a:spLocks noGrp="1"/>
          </p:cNvSpPr>
          <p:nvPr>
            <p:ph type="pic" idx="2"/>
          </p:nvPr>
        </p:nvSpPr>
        <p:spPr>
          <a:xfrm>
            <a:off x="410633" y="1881189"/>
            <a:ext cx="26400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»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" name="Google Shape;24;p40"/>
          <p:cNvSpPr>
            <a:spLocks noGrp="1"/>
          </p:cNvSpPr>
          <p:nvPr>
            <p:ph type="pic" idx="3"/>
          </p:nvPr>
        </p:nvSpPr>
        <p:spPr>
          <a:xfrm>
            <a:off x="3356045" y="1881189"/>
            <a:ext cx="26400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»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5" name="Google Shape;25;p40"/>
          <p:cNvSpPr>
            <a:spLocks noGrp="1"/>
          </p:cNvSpPr>
          <p:nvPr>
            <p:ph type="pic" idx="4"/>
          </p:nvPr>
        </p:nvSpPr>
        <p:spPr>
          <a:xfrm>
            <a:off x="6301457" y="1881189"/>
            <a:ext cx="26400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»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6" name="Google Shape;26;p40"/>
          <p:cNvSpPr>
            <a:spLocks noGrp="1"/>
          </p:cNvSpPr>
          <p:nvPr>
            <p:ph type="pic" idx="5"/>
          </p:nvPr>
        </p:nvSpPr>
        <p:spPr>
          <a:xfrm>
            <a:off x="9246868" y="1881189"/>
            <a:ext cx="26400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»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410634" y="3729038"/>
            <a:ext cx="2639484" cy="220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6"/>
          </p:nvPr>
        </p:nvSpPr>
        <p:spPr>
          <a:xfrm>
            <a:off x="3356562" y="3778093"/>
            <a:ext cx="2639484" cy="220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7"/>
          </p:nvPr>
        </p:nvSpPr>
        <p:spPr>
          <a:xfrm>
            <a:off x="6309783" y="3778093"/>
            <a:ext cx="2639484" cy="220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8"/>
          </p:nvPr>
        </p:nvSpPr>
        <p:spPr>
          <a:xfrm>
            <a:off x="9263005" y="3778093"/>
            <a:ext cx="2639484" cy="220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body" idx="9"/>
          </p:nvPr>
        </p:nvSpPr>
        <p:spPr>
          <a:xfrm>
            <a:off x="392882" y="1245630"/>
            <a:ext cx="11503535" cy="44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 b="1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3pPr>
            <a:lvl4pPr marL="1828800" lvl="3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4pPr>
            <a:lvl5pPr marL="2286000" lvl="4" indent="-34290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title"/>
          </p:nvPr>
        </p:nvSpPr>
        <p:spPr>
          <a:xfrm>
            <a:off x="389468" y="747159"/>
            <a:ext cx="11497401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ftr" idx="11"/>
          </p:nvPr>
        </p:nvSpPr>
        <p:spPr>
          <a:xfrm>
            <a:off x="389533" y="6258127"/>
            <a:ext cx="407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4" name="Google Shape;34;p40"/>
          <p:cNvSpPr txBox="1"/>
          <p:nvPr/>
        </p:nvSpPr>
        <p:spPr>
          <a:xfrm>
            <a:off x="1080655" y="36368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070796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A0581-74DC-D097-90A5-CF06B9EC6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5A277-4FCC-355C-ED89-E5CE4A92E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9C431-0C15-4C9B-BFB0-D55D5354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88D7-480F-466B-8A03-A9A054CF4744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D1698-6E24-9600-55EA-AAE62518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03609-9077-17CB-0491-51674904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201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2CF8-3B6B-4238-AD3A-ACD35E199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C389C-82E7-42A8-95C2-41B530BEE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8B0A7-2A21-4562-B84C-5577C506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4C23-9D8F-42AF-AABC-FFFF2A2629D1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10872-615C-4A46-B00A-2BE9D82E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30AA-B2BD-4869-8DDA-3F670A3A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2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464C-0D44-43E3-B43C-A62D5186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F7D4-506B-4972-8385-5AF06D9A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0C9C1-0E5C-472E-8420-37FE679A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E09F5-ED7E-4FED-86BA-FEDDFCD7AB05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9B2A4-6BFC-4347-BDF5-9808F1D8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49C23-7147-452A-8A51-F8BCFD55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0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9512-E240-48E7-8803-5C195D3C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414D5-3251-45E5-8DB4-6498403F2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CD35-FFDD-44BB-819C-7BF053D5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53A7-7C5F-455B-A0AE-AFEAE360B59C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7C7C0-B9D2-473E-B184-1E4DDF3E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96A6-3A6E-4E52-A63E-9F570BDA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205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EBB4-6A51-4DB8-A841-B9A26B70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DC11-F635-4A6F-862E-AD85BC1C4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B704A-1D6B-431F-823B-6EC9635D0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71C7E-8F4B-4EC3-ADB3-0EB19BA7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DCCA-2EA1-4222-A7ED-60E5BA0B3473}" type="datetime1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2BB93-8855-41CA-B3C9-03C03B72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7FD31-EBFB-4653-A94B-76E796D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73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2EA1-A8D2-4670-84E6-4A73F677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EAAF0-C4A0-4578-8FC9-D18ABF3DB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F7EF1-7457-40C9-8792-36C157CC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95162-CE95-4596-B3FF-D035BBE41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9D5D4-B138-4C33-8297-0D0FE8AC9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270B9E-154E-46E9-95B4-A9E98236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8A1-EC4E-4028-AA19-CE47631F223A}" type="datetime1">
              <a:rPr lang="en-AU" smtClean="0"/>
              <a:t>11/03/2025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F809E-F3AD-4EC1-A18C-1B473398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EFCB4-34F4-40F6-AB34-BD33F6D4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76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65D2-7C32-415D-8144-10A649A0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11EDB-A519-4F4C-B610-3EAF350D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D218-3599-4475-A703-7B294C82EE1B}" type="datetime1">
              <a:rPr lang="en-AU" smtClean="0"/>
              <a:t>11/03/2025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31C01-16B0-440D-9D06-DF8953B9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19129-7D10-4ACE-ADF5-409D430B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35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DE70F8-2D5C-46C2-914B-D55E4187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0A22-7C45-4DD3-82B9-622ACBADBC6D}" type="datetime1">
              <a:rPr lang="en-AU" smtClean="0"/>
              <a:t>11/03/2025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10DB9-D10B-44B1-B630-ECA5EFA1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83F2-4C68-42CA-BBE9-58B7AABD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73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3794-F1DC-4515-BC44-97B19876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1EAE-E671-47F0-AD33-9949BDD47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F3586-9450-4976-98C1-E20B19546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0B19A-8339-40ED-BCBC-243307F0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47B6-51C8-4C2E-9588-763F3F6EBC45}" type="datetime1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6FF6E-5F79-4855-A2E5-55A00A1D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84DE-1C26-443B-8F9E-33511068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86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731B-93A7-42C8-9B1E-83934F55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25529-8DED-42D1-A63E-CE91E9923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8781-7C9A-4AA0-A2B6-1EDB80243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306C-B516-49D8-B071-5A357C2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8574-736D-4463-A6AE-680F158BDAE6}" type="datetime1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811FD-DDB2-4401-88F7-9BF3D75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09E12-550C-4EF1-ABD6-1A7162AFD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65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7AB9-5361-4CFB-B8FB-DABC5926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B92F-F41B-4512-AE9A-BC84F0C9F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65AB2-95AB-4B8F-B150-7FFA08EA5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B07A-821F-4A0A-A2AA-9FF7E3656D10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A708-C9C8-4092-97A3-96E3AE8CA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1DF6C-788B-4AE5-8F69-EC157287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51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D81F-EF72-671C-AE9D-C6C58F96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6D847-8572-BADE-FC71-5C308A4EA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C17EB-6903-4D7D-322D-57780D4FF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79C1D-FA8B-48A9-943C-6A8A05D16952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D65D0-B948-C005-FC85-84A4CE5DB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63D9F-97AA-2E5D-ED02-79AD654C2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6CE67-AB72-4AA7-962F-AC70D6D1D6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542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7AB9-5361-4CFB-B8FB-DABC5926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B92F-F41B-4512-AE9A-BC84F0C9F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65AB2-95AB-4B8F-B150-7FFA08EA5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DD17-D3F0-4420-A29E-8613F1A54C69}" type="datetime1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A708-C9C8-4092-97A3-96E3AE8CA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1DF6C-788B-4AE5-8F69-EC157287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0D463-E7F2-4A3F-B832-DC9FFBED90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51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hyperlink" Target="https://www.instagram.com/grchurstvillecampus/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hyperlink" Target="https://www.facebook.com/GRCHurstvilleCampu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hyperlink" Target="http://www.youtube.com/" TargetMode="External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5.pn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coatleyseniorcampus" TargetMode="External"/><Relationship Id="rId13" Type="http://schemas.openxmlformats.org/officeDocument/2006/relationships/hyperlink" Target="mailto:oatleysnr-h.school@det.nsw.edu.au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113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hyperlink" Target="https://oatleysnr-h.schools.nsw.gov.au/" TargetMode="External"/><Relationship Id="rId5" Type="http://schemas.openxmlformats.org/officeDocument/2006/relationships/image" Target="../media/image77.png"/><Relationship Id="rId15" Type="http://schemas.openxmlformats.org/officeDocument/2006/relationships/image" Target="../media/image117.png"/><Relationship Id="rId10" Type="http://schemas.openxmlformats.org/officeDocument/2006/relationships/image" Target="../media/image114.png"/><Relationship Id="rId4" Type="http://schemas.openxmlformats.org/officeDocument/2006/relationships/image" Target="../media/image75.png"/><Relationship Id="rId9" Type="http://schemas.openxmlformats.org/officeDocument/2006/relationships/hyperlink" Target="https://www.instagram.com/grcoatleysenior/" TargetMode="External"/><Relationship Id="rId1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B4D7B6-E130-4513-B959-EA2B21F1A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9988" y="12225"/>
            <a:ext cx="2097459" cy="139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AF974-C00F-4C9F-92AE-847D20D67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1756"/>
          <a:stretch/>
        </p:blipFill>
        <p:spPr>
          <a:xfrm>
            <a:off x="-21361" y="4151989"/>
            <a:ext cx="3980915" cy="2751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D1237F-1E48-4E95-980E-D323D80C5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6" t="1748" r="2463"/>
          <a:stretch/>
        </p:blipFill>
        <p:spPr>
          <a:xfrm>
            <a:off x="-11393" y="-13516"/>
            <a:ext cx="3964523" cy="273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3FBF9-F2A0-4852-B81F-6D8E92B52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3036" y="1356336"/>
            <a:ext cx="2087299" cy="136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0A64C-F7C0-4FE3-800E-E157CB5EF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754"/>
          <a:stretch/>
        </p:blipFill>
        <p:spPr>
          <a:xfrm>
            <a:off x="-1" y="2771106"/>
            <a:ext cx="1979777" cy="1367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5DA2A-CC45-4630-8990-739F5FC48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658"/>
          <a:stretch/>
        </p:blipFill>
        <p:spPr>
          <a:xfrm>
            <a:off x="8229976" y="-12684"/>
            <a:ext cx="3983384" cy="2745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D438E-0538-487A-B220-1DD265267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6650"/>
          <a:stretch/>
        </p:blipFill>
        <p:spPr>
          <a:xfrm>
            <a:off x="3993035" y="2757227"/>
            <a:ext cx="2094419" cy="272632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8DD94F-0EC3-4936-AC65-4FA1BE251EFE}"/>
              </a:ext>
            </a:extLst>
          </p:cNvPr>
          <p:cNvSpPr/>
          <p:nvPr/>
        </p:nvSpPr>
        <p:spPr>
          <a:xfrm>
            <a:off x="3991593" y="-7463"/>
            <a:ext cx="2088743" cy="1392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1A460-CD05-488D-BAE2-F53D792ADC57}"/>
              </a:ext>
            </a:extLst>
          </p:cNvPr>
          <p:cNvSpPr/>
          <p:nvPr/>
        </p:nvSpPr>
        <p:spPr>
          <a:xfrm>
            <a:off x="6101695" y="1373369"/>
            <a:ext cx="2103694" cy="1372470"/>
          </a:xfrm>
          <a:prstGeom prst="rect">
            <a:avLst/>
          </a:prstGeom>
          <a:solidFill>
            <a:srgbClr val="79A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792454-F196-4C8B-8E53-FA9BE4841AAB}"/>
              </a:ext>
            </a:extLst>
          </p:cNvPr>
          <p:cNvSpPr/>
          <p:nvPr/>
        </p:nvSpPr>
        <p:spPr>
          <a:xfrm>
            <a:off x="1944167" y="2741778"/>
            <a:ext cx="2049565" cy="1392963"/>
          </a:xfrm>
          <a:prstGeom prst="rect">
            <a:avLst/>
          </a:prstGeom>
          <a:solidFill>
            <a:srgbClr val="86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9FE10D-221C-4A59-A133-666BAB244788}"/>
              </a:ext>
            </a:extLst>
          </p:cNvPr>
          <p:cNvSpPr/>
          <p:nvPr/>
        </p:nvSpPr>
        <p:spPr>
          <a:xfrm>
            <a:off x="6101698" y="2761874"/>
            <a:ext cx="6090299" cy="274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83B4A9-8418-41DC-B62D-154FD468D27C}"/>
              </a:ext>
            </a:extLst>
          </p:cNvPr>
          <p:cNvSpPr/>
          <p:nvPr/>
        </p:nvSpPr>
        <p:spPr>
          <a:xfrm>
            <a:off x="6097425" y="5504916"/>
            <a:ext cx="6105965" cy="1357732"/>
          </a:xfrm>
          <a:prstGeom prst="rect">
            <a:avLst/>
          </a:prstGeom>
          <a:solidFill>
            <a:srgbClr val="1D2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F44B36E-552A-4167-82EA-A7A85B56C29C}"/>
              </a:ext>
            </a:extLst>
          </p:cNvPr>
          <p:cNvSpPr/>
          <p:nvPr/>
        </p:nvSpPr>
        <p:spPr>
          <a:xfrm>
            <a:off x="3998004" y="5484032"/>
            <a:ext cx="2078057" cy="1373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D8ED47-00AC-4EBA-B3BC-32C849B947C8}"/>
              </a:ext>
            </a:extLst>
          </p:cNvPr>
          <p:cNvCxnSpPr>
            <a:cxnSpLocks/>
          </p:cNvCxnSpPr>
          <p:nvPr/>
        </p:nvCxnSpPr>
        <p:spPr>
          <a:xfrm flipV="1">
            <a:off x="3969522" y="1363519"/>
            <a:ext cx="4261725" cy="23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A647D3-6CB5-43F7-AFC9-CEA82F909DE5}"/>
              </a:ext>
            </a:extLst>
          </p:cNvPr>
          <p:cNvCxnSpPr>
            <a:cxnSpLocks/>
          </p:cNvCxnSpPr>
          <p:nvPr/>
        </p:nvCxnSpPr>
        <p:spPr>
          <a:xfrm flipV="1">
            <a:off x="1927077" y="2745840"/>
            <a:ext cx="0" cy="13988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82E828-09F1-4DD6-BA55-2AD83AAE3DCE}"/>
              </a:ext>
            </a:extLst>
          </p:cNvPr>
          <p:cNvCxnSpPr>
            <a:cxnSpLocks/>
          </p:cNvCxnSpPr>
          <p:nvPr/>
        </p:nvCxnSpPr>
        <p:spPr>
          <a:xfrm flipV="1">
            <a:off x="3976643" y="4"/>
            <a:ext cx="0" cy="68579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B36C0-6A44-4F73-9FBF-1A7B5095868C}"/>
              </a:ext>
            </a:extLst>
          </p:cNvPr>
          <p:cNvCxnSpPr>
            <a:cxnSpLocks/>
          </p:cNvCxnSpPr>
          <p:nvPr/>
        </p:nvCxnSpPr>
        <p:spPr>
          <a:xfrm>
            <a:off x="3969521" y="5482127"/>
            <a:ext cx="822247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73A6EE-C18B-49C5-A1C9-E5AC2277A2F5}"/>
              </a:ext>
            </a:extLst>
          </p:cNvPr>
          <p:cNvCxnSpPr>
            <a:cxnSpLocks/>
          </p:cNvCxnSpPr>
          <p:nvPr/>
        </p:nvCxnSpPr>
        <p:spPr>
          <a:xfrm>
            <a:off x="0" y="2741777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52D274-2198-44A6-8088-3C8E6082581D}"/>
              </a:ext>
            </a:extLst>
          </p:cNvPr>
          <p:cNvCxnSpPr>
            <a:cxnSpLocks/>
          </p:cNvCxnSpPr>
          <p:nvPr/>
        </p:nvCxnSpPr>
        <p:spPr>
          <a:xfrm>
            <a:off x="0" y="4134741"/>
            <a:ext cx="39908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890BBC-5ABA-4142-A4B3-55F157B24393}"/>
              </a:ext>
            </a:extLst>
          </p:cNvPr>
          <p:cNvCxnSpPr>
            <a:cxnSpLocks/>
          </p:cNvCxnSpPr>
          <p:nvPr/>
        </p:nvCxnSpPr>
        <p:spPr>
          <a:xfrm flipV="1">
            <a:off x="8205390" y="4"/>
            <a:ext cx="17089" cy="55022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5E9D169-32C6-4390-8B64-0B745B359444}"/>
              </a:ext>
            </a:extLst>
          </p:cNvPr>
          <p:cNvSpPr txBox="1"/>
          <p:nvPr/>
        </p:nvSpPr>
        <p:spPr>
          <a:xfrm>
            <a:off x="6111667" y="5864630"/>
            <a:ext cx="60682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Montserrat"/>
              </a:rPr>
              <a:t>2025 Open Night</a:t>
            </a:r>
            <a:endParaRPr lang="en-AU" sz="3600" b="1">
              <a:solidFill>
                <a:schemeClr val="bg1"/>
              </a:solidFill>
              <a:latin typeface="Montserra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5C80D2-F631-4961-8668-7E8471BB6198}"/>
              </a:ext>
            </a:extLst>
          </p:cNvPr>
          <p:cNvCxnSpPr>
            <a:cxnSpLocks/>
          </p:cNvCxnSpPr>
          <p:nvPr/>
        </p:nvCxnSpPr>
        <p:spPr>
          <a:xfrm flipV="1">
            <a:off x="6090303" y="4"/>
            <a:ext cx="0" cy="68579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735F504-125F-AA13-AAF3-89CAAEDB6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44" y="2748052"/>
            <a:ext cx="4892070" cy="27541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F27A8-7971-CFD9-E49D-7444336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638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FC82E-BEDF-F148-3D86-E550F5DC5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BC6FA7-55D4-50DA-3F83-5E3A34B0CC17}"/>
              </a:ext>
            </a:extLst>
          </p:cNvPr>
          <p:cNvSpPr/>
          <p:nvPr/>
        </p:nvSpPr>
        <p:spPr>
          <a:xfrm>
            <a:off x="6811" y="2301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7F913-BFFE-DC14-9C7F-F9156AC0F517}"/>
              </a:ext>
            </a:extLst>
          </p:cNvPr>
          <p:cNvSpPr/>
          <p:nvPr/>
        </p:nvSpPr>
        <p:spPr>
          <a:xfrm>
            <a:off x="315185" y="978300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BFDE6-51D4-AD08-CD38-637F0A86A913}"/>
              </a:ext>
            </a:extLst>
          </p:cNvPr>
          <p:cNvSpPr txBox="1"/>
          <p:nvPr/>
        </p:nvSpPr>
        <p:spPr>
          <a:xfrm>
            <a:off x="233083" y="154643"/>
            <a:ext cx="114095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Supporting </a:t>
            </a:r>
            <a:r>
              <a:rPr lang="en-US" sz="4000" b="1">
                <a:latin typeface="Montserrat Black" panose="00000A00000000000000" pitchFamily="50" charset="0"/>
              </a:rPr>
              <a:t>girls</a:t>
            </a:r>
            <a:r>
              <a:rPr lang="en-US" sz="4000" b="1">
                <a:solidFill>
                  <a:schemeClr val="bg1"/>
                </a:solidFill>
                <a:latin typeface="Montserrat"/>
              </a:rPr>
              <a:t> at Hurstville Campus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D1D93E-49E9-999F-9E50-05B09B38E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/>
        </p:blipFill>
        <p:spPr>
          <a:xfrm>
            <a:off x="4205300" y="1977540"/>
            <a:ext cx="4339432" cy="4339432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022241-6D78-10D5-F341-A8280AE3E046}"/>
              </a:ext>
            </a:extLst>
          </p:cNvPr>
          <p:cNvSpPr txBox="1"/>
          <p:nvPr/>
        </p:nvSpPr>
        <p:spPr>
          <a:xfrm>
            <a:off x="319377" y="5463874"/>
            <a:ext cx="347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 panose="00000500000000000000" pitchFamily="2" charset="0"/>
              </a:rPr>
              <a:t>Designated Support Staff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49B3D-2F4E-2583-BD16-5F263BA3A371}"/>
              </a:ext>
            </a:extLst>
          </p:cNvPr>
          <p:cNvSpPr txBox="1"/>
          <p:nvPr/>
        </p:nvSpPr>
        <p:spPr>
          <a:xfrm>
            <a:off x="1532917" y="1492372"/>
            <a:ext cx="3334972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/>
              </a:rPr>
              <a:t>DoE</a:t>
            </a:r>
            <a:r>
              <a:rPr lang="en-AU" sz="1400" b="1">
                <a:solidFill>
                  <a:schemeClr val="bg1"/>
                </a:solidFill>
                <a:latin typeface="Montserrat"/>
              </a:rPr>
              <a:t> </a:t>
            </a:r>
            <a:r>
              <a:rPr lang="en-AU" sz="2000" b="1">
                <a:solidFill>
                  <a:schemeClr val="bg1"/>
                </a:solidFill>
                <a:latin typeface="Montserrat"/>
              </a:rPr>
              <a:t>Procedures </a:t>
            </a:r>
            <a:endParaRPr lang="en-AU" sz="2000" b="1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Blip>
                <a:blip r:embed="rId4"/>
              </a:buBlip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D3824F-1013-24DC-7B4B-959325992B2D}"/>
              </a:ext>
            </a:extLst>
          </p:cNvPr>
          <p:cNvSpPr txBox="1"/>
          <p:nvPr/>
        </p:nvSpPr>
        <p:spPr>
          <a:xfrm>
            <a:off x="8383876" y="1835515"/>
            <a:ext cx="4318789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AU" b="1">
                <a:solidFill>
                  <a:schemeClr val="bg1"/>
                </a:solidFill>
                <a:latin typeface="Montserrat"/>
              </a:rPr>
              <a:t>Student Education </a:t>
            </a:r>
            <a:endParaRPr lang="en-US">
              <a:solidFill>
                <a:schemeClr val="bg1"/>
              </a:solidFill>
              <a:latin typeface="Montserrat"/>
            </a:endParaRPr>
          </a:p>
          <a:p>
            <a:pPr marL="285750" indent="-285750">
              <a:buBlip>
                <a:blip r:embed="rId4"/>
              </a:buBlip>
            </a:pPr>
            <a:endParaRPr lang="en-AU" sz="17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70B57-CA58-3004-D958-DE92EF0EB850}"/>
              </a:ext>
            </a:extLst>
          </p:cNvPr>
          <p:cNvSpPr txBox="1"/>
          <p:nvPr/>
        </p:nvSpPr>
        <p:spPr>
          <a:xfrm>
            <a:off x="8384349" y="2957577"/>
            <a:ext cx="3712230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endParaRPr lang="en-AU" sz="1700" b="1">
              <a:solidFill>
                <a:schemeClr val="bg1"/>
              </a:solidFill>
              <a:latin typeface="Montserrat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/>
              </a:rPr>
              <a:t>Upgrade in facilities/ infrastructure </a:t>
            </a:r>
            <a:endParaRPr lang="en-AU" sz="2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3031D2-3023-1A7A-9823-B7291852FDAD}"/>
              </a:ext>
            </a:extLst>
          </p:cNvPr>
          <p:cNvSpPr txBox="1"/>
          <p:nvPr/>
        </p:nvSpPr>
        <p:spPr>
          <a:xfrm>
            <a:off x="323685" y="2705578"/>
            <a:ext cx="387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 panose="00000500000000000000" pitchFamily="2" charset="0"/>
              </a:rPr>
              <a:t>NESA requirements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6E7D5D-94D4-A9A7-831D-D0B293AEBF52}"/>
              </a:ext>
            </a:extLst>
          </p:cNvPr>
          <p:cNvSpPr txBox="1"/>
          <p:nvPr/>
        </p:nvSpPr>
        <p:spPr>
          <a:xfrm>
            <a:off x="8229654" y="5655252"/>
            <a:ext cx="386600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/>
              </a:rPr>
              <a:t>Extra Curricula activities</a:t>
            </a:r>
            <a:endParaRPr lang="en-AU" sz="2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B6588-D10C-B087-3892-351060DE7272}"/>
              </a:ext>
            </a:extLst>
          </p:cNvPr>
          <p:cNvSpPr txBox="1"/>
          <p:nvPr/>
        </p:nvSpPr>
        <p:spPr>
          <a:xfrm>
            <a:off x="588245" y="4138007"/>
            <a:ext cx="36694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 b="1">
                <a:solidFill>
                  <a:schemeClr val="bg1"/>
                </a:solidFill>
                <a:latin typeface="Montserrat"/>
              </a:rPr>
              <a:t>Staff Training</a:t>
            </a:r>
            <a:endParaRPr lang="en-AU" sz="2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76BB6-744A-EB81-9F9F-9FCD2514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286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2C7747-7CA3-A434-30BB-F0B8195F6F67}"/>
              </a:ext>
            </a:extLst>
          </p:cNvPr>
          <p:cNvSpPr/>
          <p:nvPr/>
        </p:nvSpPr>
        <p:spPr>
          <a:xfrm>
            <a:off x="-21944" y="-23454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54984"/>
            <a:ext cx="1708083" cy="126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162;p5">
            <a:extLst>
              <a:ext uri="{FF2B5EF4-FFF2-40B4-BE49-F238E27FC236}">
                <a16:creationId xmlns:a16="http://schemas.microsoft.com/office/drawing/2014/main" id="{DC7878E8-7A34-9FB4-40E6-A72BECF8FFD1}"/>
              </a:ext>
            </a:extLst>
          </p:cNvPr>
          <p:cNvSpPr txBox="1">
            <a:spLocks/>
          </p:cNvSpPr>
          <p:nvPr/>
        </p:nvSpPr>
        <p:spPr>
          <a:xfrm>
            <a:off x="545956" y="392365"/>
            <a:ext cx="8806592" cy="474180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Why GRC Hurstville Campus?</a:t>
            </a:r>
            <a:endParaRPr lang="en-US" sz="2000" b="1">
              <a:solidFill>
                <a:schemeClr val="bg1"/>
              </a:solidFill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Leadership 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Results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Well-being Programs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Curriculum Programs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Specialised stage 4/5 &amp; 6 settings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Smaller school with individualized support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Opportunities beyond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Confidence in the College structure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22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Confidence in the GRC Oatley</a:t>
            </a: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chemeClr val="bg1"/>
                </a:solidFill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	</a:t>
            </a:r>
            <a:endParaRPr lang="en-US" sz="3200" b="1">
              <a:solidFill>
                <a:schemeClr val="bg1"/>
              </a:solidFill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0EF74-9C1F-892D-0203-8B357D34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991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columns and grass in front of it&#10;&#10;Description automatically generated">
            <a:extLst>
              <a:ext uri="{FF2B5EF4-FFF2-40B4-BE49-F238E27FC236}">
                <a16:creationId xmlns:a16="http://schemas.microsoft.com/office/drawing/2014/main" id="{E7B700A6-3F01-A90C-4059-E840ECE55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87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97ED6-D7D5-97F0-0E4F-350278299AB7}"/>
              </a:ext>
            </a:extLst>
          </p:cNvPr>
          <p:cNvSpPr txBox="1"/>
          <p:nvPr/>
        </p:nvSpPr>
        <p:spPr>
          <a:xfrm>
            <a:off x="729465" y="3205045"/>
            <a:ext cx="99200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Hurstville Campus Deputy Principal </a:t>
            </a:r>
          </a:p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8C8FA-66B9-F762-821C-B79A28218CF0}"/>
              </a:ext>
            </a:extLst>
          </p:cNvPr>
          <p:cNvSpPr txBox="1"/>
          <p:nvPr/>
        </p:nvSpPr>
        <p:spPr>
          <a:xfrm>
            <a:off x="869057" y="4294599"/>
            <a:ext cx="44632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Montserrat"/>
              </a:rPr>
              <a:t>Rachelle Pirie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endParaRPr lang="en-AU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40FE0E3-EF7D-3DC6-2A4E-BAE6E32C3A28}"/>
              </a:ext>
            </a:extLst>
          </p:cNvPr>
          <p:cNvSpPr/>
          <p:nvPr/>
        </p:nvSpPr>
        <p:spPr>
          <a:xfrm>
            <a:off x="869056" y="3955551"/>
            <a:ext cx="9401779" cy="117685"/>
          </a:xfrm>
          <a:custGeom>
            <a:avLst/>
            <a:gdLst/>
            <a:ahLst/>
            <a:cxnLst/>
            <a:rect l="l" t="t" r="r" b="b"/>
            <a:pathLst>
              <a:path w="1892300" h="440055">
                <a:moveTo>
                  <a:pt x="0" y="439737"/>
                </a:moveTo>
                <a:lnTo>
                  <a:pt x="1892300" y="439737"/>
                </a:lnTo>
                <a:lnTo>
                  <a:pt x="1892300" y="0"/>
                </a:lnTo>
                <a:lnTo>
                  <a:pt x="0" y="0"/>
                </a:lnTo>
                <a:lnTo>
                  <a:pt x="0" y="439737"/>
                </a:lnTo>
                <a:close/>
              </a:path>
            </a:pathLst>
          </a:custGeom>
          <a:solidFill>
            <a:srgbClr val="0070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8FBA4B-852B-2142-978F-3DF2F3CE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580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B191AC-9EE7-AC6C-80A0-49F438F67927}"/>
              </a:ext>
            </a:extLst>
          </p:cNvPr>
          <p:cNvSpPr/>
          <p:nvPr/>
        </p:nvSpPr>
        <p:spPr>
          <a:xfrm>
            <a:off x="-21944" y="-51371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pic>
        <p:nvPicPr>
          <p:cNvPr id="4" name="Picture 2" descr="Picture Freeuse Stock Clip Art At Clker Com Vector - Head Outline | Full  Size PNG Download | SeekPNG">
            <a:extLst>
              <a:ext uri="{FF2B5EF4-FFF2-40B4-BE49-F238E27FC236}">
                <a16:creationId xmlns:a16="http://schemas.microsoft.com/office/drawing/2014/main" id="{8BD97B12-4A83-2303-FA45-162929F1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29" y="1849352"/>
            <a:ext cx="3612247" cy="50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937912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A3E77F-28BC-5E64-B35A-C17E56D2D254}"/>
              </a:ext>
            </a:extLst>
          </p:cNvPr>
          <p:cNvSpPr txBox="1"/>
          <p:nvPr/>
        </p:nvSpPr>
        <p:spPr>
          <a:xfrm>
            <a:off x="1302843" y="3497043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English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0E412-5EF5-CA62-34BA-2185B1479E5B}"/>
              </a:ext>
            </a:extLst>
          </p:cNvPr>
          <p:cNvSpPr txBox="1"/>
          <p:nvPr/>
        </p:nvSpPr>
        <p:spPr>
          <a:xfrm>
            <a:off x="382653" y="283853"/>
            <a:ext cx="59258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Montserrat"/>
              </a:rPr>
              <a:t>T</a:t>
            </a:r>
            <a:r>
              <a:rPr lang="en-AU" sz="3600" b="1">
                <a:solidFill>
                  <a:schemeClr val="bg1"/>
                </a:solidFill>
                <a:latin typeface="Montserrat"/>
              </a:rPr>
              <a:t>eaching and Learning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8889F8-C0A4-0D73-4EF8-8820B947F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28" y="2312147"/>
            <a:ext cx="1488571" cy="1488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C7B4F-376E-4198-8223-A4BA23AF9364}"/>
              </a:ext>
            </a:extLst>
          </p:cNvPr>
          <p:cNvSpPr txBox="1"/>
          <p:nvPr/>
        </p:nvSpPr>
        <p:spPr>
          <a:xfrm>
            <a:off x="1140962" y="4557952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Mathematics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0B984-BABF-B9A8-3AC0-F557CF609E94}"/>
              </a:ext>
            </a:extLst>
          </p:cNvPr>
          <p:cNvSpPr txBox="1"/>
          <p:nvPr/>
        </p:nvSpPr>
        <p:spPr>
          <a:xfrm>
            <a:off x="376138" y="5677075"/>
            <a:ext cx="40618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HSIE (History &amp; Geography)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290D2-72EE-E873-40E8-42B2BB3A4824}"/>
              </a:ext>
            </a:extLst>
          </p:cNvPr>
          <p:cNvSpPr txBox="1"/>
          <p:nvPr/>
        </p:nvSpPr>
        <p:spPr>
          <a:xfrm>
            <a:off x="2148453" y="2577975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3DBD1-064F-FA49-1007-B8116A39AA8F}"/>
              </a:ext>
            </a:extLst>
          </p:cNvPr>
          <p:cNvSpPr txBox="1"/>
          <p:nvPr/>
        </p:nvSpPr>
        <p:spPr>
          <a:xfrm>
            <a:off x="3116464" y="1728494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PDHPE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94125-E75D-1362-905F-0ADE7A128486}"/>
              </a:ext>
            </a:extLst>
          </p:cNvPr>
          <p:cNvSpPr txBox="1"/>
          <p:nvPr/>
        </p:nvSpPr>
        <p:spPr>
          <a:xfrm>
            <a:off x="5744110" y="1093256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TAS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0A384-4796-1C69-CB8E-628BAEB33077}"/>
              </a:ext>
            </a:extLst>
          </p:cNvPr>
          <p:cNvSpPr txBox="1"/>
          <p:nvPr/>
        </p:nvSpPr>
        <p:spPr>
          <a:xfrm>
            <a:off x="8161321" y="1271960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Visual Arts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3CC47-F0A1-4D65-772C-4087E3A489D2}"/>
              </a:ext>
            </a:extLst>
          </p:cNvPr>
          <p:cNvSpPr txBox="1"/>
          <p:nvPr/>
        </p:nvSpPr>
        <p:spPr>
          <a:xfrm>
            <a:off x="8782262" y="2497927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Music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4AE9E-FE95-A164-626B-B0439920FA3F}"/>
              </a:ext>
            </a:extLst>
          </p:cNvPr>
          <p:cNvSpPr txBox="1"/>
          <p:nvPr/>
        </p:nvSpPr>
        <p:spPr>
          <a:xfrm>
            <a:off x="8914149" y="3936831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Languages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CA3558-FF02-2117-02F4-0BD0DEC57B40}"/>
              </a:ext>
            </a:extLst>
          </p:cNvPr>
          <p:cNvSpPr txBox="1"/>
          <p:nvPr/>
        </p:nvSpPr>
        <p:spPr>
          <a:xfrm>
            <a:off x="8286102" y="5396791"/>
            <a:ext cx="29135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Montserrat"/>
              </a:rPr>
              <a:t>Sport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5E43B51-960D-365B-70B0-7E5474F9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5547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E1E757EF-2FD6-0FAC-40E0-23A4ECA3B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24" y="221112"/>
            <a:ext cx="4121771" cy="3091328"/>
          </a:xfrm>
          <a:prstGeom prst="rect">
            <a:avLst/>
          </a:prstGeom>
          <a:ln w="1905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B6E6C-6CE5-5C93-FF5E-60B4C7C8864F}"/>
              </a:ext>
            </a:extLst>
          </p:cNvPr>
          <p:cNvSpPr txBox="1"/>
          <p:nvPr/>
        </p:nvSpPr>
        <p:spPr>
          <a:xfrm>
            <a:off x="382654" y="5713349"/>
            <a:ext cx="101409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Montserrat"/>
              </a:rPr>
              <a:t>Teaching and Learning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D0DCA3-E0A9-F249-200E-18D459298E9D}"/>
              </a:ext>
            </a:extLst>
          </p:cNvPr>
          <p:cNvSpPr/>
          <p:nvPr/>
        </p:nvSpPr>
        <p:spPr>
          <a:xfrm>
            <a:off x="501716" y="6482790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A picture containing text, ceiling, indoor, person&#10;&#10;Description automatically generated">
            <a:extLst>
              <a:ext uri="{FF2B5EF4-FFF2-40B4-BE49-F238E27FC236}">
                <a16:creationId xmlns:a16="http://schemas.microsoft.com/office/drawing/2014/main" id="{919D8E1F-BDF5-D413-29CC-006540788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0" y="266849"/>
            <a:ext cx="4171105" cy="2782127"/>
          </a:xfrm>
          <a:prstGeom prst="rect">
            <a:avLst/>
          </a:prstGeom>
          <a:ln w="19050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9EA8F84-FEBC-0D79-CA44-BE4EED5CD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2661" y="229375"/>
            <a:ext cx="4377395" cy="291916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F292FAF-C26B-FFA5-781E-1DBFAFCCE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346" y="3048976"/>
            <a:ext cx="3811894" cy="254126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92B138D-1A89-9A51-42F6-76B6A01074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/>
          <a:stretch/>
        </p:blipFill>
        <p:spPr>
          <a:xfrm>
            <a:off x="4011675" y="2871919"/>
            <a:ext cx="4023521" cy="276394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E025D4B-51F9-CA3B-5DDD-5331CF39B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882" y="2871919"/>
            <a:ext cx="3841266" cy="26021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65961-AC19-CBD7-7E73-DF9A1165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958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B6E6C-6CE5-5C93-FF5E-60B4C7C8864F}"/>
              </a:ext>
            </a:extLst>
          </p:cNvPr>
          <p:cNvSpPr txBox="1"/>
          <p:nvPr/>
        </p:nvSpPr>
        <p:spPr>
          <a:xfrm>
            <a:off x="382654" y="5713349"/>
            <a:ext cx="101409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Montserrat"/>
              </a:rPr>
              <a:t>Literacy and Numeracy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D0DCA3-E0A9-F249-200E-18D459298E9D}"/>
              </a:ext>
            </a:extLst>
          </p:cNvPr>
          <p:cNvSpPr/>
          <p:nvPr/>
        </p:nvSpPr>
        <p:spPr>
          <a:xfrm>
            <a:off x="501716" y="6482790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A picture containing person, indoor, child, working&#10;&#10;Description automatically generated">
            <a:extLst>
              <a:ext uri="{FF2B5EF4-FFF2-40B4-BE49-F238E27FC236}">
                <a16:creationId xmlns:a16="http://schemas.microsoft.com/office/drawing/2014/main" id="{89BBF780-0B57-FC91-6FDF-475FBF33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60" y="345623"/>
            <a:ext cx="3774478" cy="2516527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F52F9-BD24-20A3-1C50-4EEFE49F8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r="31337"/>
          <a:stretch/>
        </p:blipFill>
        <p:spPr>
          <a:xfrm>
            <a:off x="8352404" y="345623"/>
            <a:ext cx="3337880" cy="5244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E86225-2CBB-6D13-2989-DBE19840C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16" y="349290"/>
            <a:ext cx="3774478" cy="2516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21AF17-16A4-83F0-C51E-F946EBB47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16" y="3033592"/>
            <a:ext cx="3774477" cy="2517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BA30D2-B678-1096-B6E8-0DE32551A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99"/>
          <a:stretch/>
        </p:blipFill>
        <p:spPr>
          <a:xfrm>
            <a:off x="4427060" y="3011282"/>
            <a:ext cx="3779067" cy="25789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EC986-318B-7CB7-8A7E-C3EE2F06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45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62DA0A-76E3-42BE-B1A4-6623F3D28FA0}"/>
              </a:ext>
            </a:extLst>
          </p:cNvPr>
          <p:cNvSpPr/>
          <p:nvPr/>
        </p:nvSpPr>
        <p:spPr>
          <a:xfrm>
            <a:off x="-21945" y="0"/>
            <a:ext cx="5368539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AU">
                <a:cs typeface="Calibri"/>
              </a:rPr>
              <a:t>literacy</a:t>
            </a:r>
            <a:endParaRPr lang="en-AU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0A63E1-C9AF-491B-A84E-4C71169D2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607" y="345030"/>
            <a:ext cx="4314189" cy="2442819"/>
          </a:xfrm>
        </p:spPr>
        <p:txBody>
          <a:bodyPr>
            <a:noAutofit/>
          </a:bodyPr>
          <a:lstStyle/>
          <a:p>
            <a:pPr algn="r"/>
            <a:r>
              <a:rPr lang="en-GB" sz="4400">
                <a:solidFill>
                  <a:schemeClr val="bg1"/>
                </a:solidFill>
                <a:latin typeface="Montserrat ExtraBold"/>
              </a:rPr>
              <a:t>Every Number and Every Word</a:t>
            </a:r>
            <a:br>
              <a:rPr lang="en-GB" sz="4400">
                <a:latin typeface="Montserrat ExtraBold" panose="00000900000000000000" pitchFamily="50" charset="0"/>
              </a:rPr>
            </a:br>
            <a:r>
              <a:rPr lang="en-GB" sz="4400">
                <a:solidFill>
                  <a:schemeClr val="bg1"/>
                </a:solidFill>
                <a:latin typeface="Montserrat ExtraBold"/>
              </a:rPr>
              <a:t>Counts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6EEFC-395A-47EB-9C35-B110CA86B66C}"/>
              </a:ext>
            </a:extLst>
          </p:cNvPr>
          <p:cNvSpPr/>
          <p:nvPr/>
        </p:nvSpPr>
        <p:spPr>
          <a:xfrm>
            <a:off x="6516568" y="1000455"/>
            <a:ext cx="5090336" cy="4658380"/>
          </a:xfrm>
          <a:prstGeom prst="rect">
            <a:avLst/>
          </a:prstGeom>
          <a:noFill/>
          <a:ln w="76200">
            <a:solidFill>
              <a:srgbClr val="167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Google Shape;162;p5">
            <a:extLst>
              <a:ext uri="{FF2B5EF4-FFF2-40B4-BE49-F238E27FC236}">
                <a16:creationId xmlns:a16="http://schemas.microsoft.com/office/drawing/2014/main" id="{F235F187-E7A5-4956-A103-DA7361EC157F}"/>
              </a:ext>
            </a:extLst>
          </p:cNvPr>
          <p:cNvSpPr txBox="1">
            <a:spLocks/>
          </p:cNvSpPr>
          <p:nvPr/>
        </p:nvSpPr>
        <p:spPr>
          <a:xfrm>
            <a:off x="5819292" y="1403790"/>
            <a:ext cx="5368539" cy="3851710"/>
          </a:xfrm>
          <a:prstGeom prst="rect">
            <a:avLst/>
          </a:prstGeom>
          <a:solidFill>
            <a:srgbClr val="FFFF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2000" b="1">
                <a:latin typeface="Montserrat"/>
                <a:ea typeface="Calibri"/>
                <a:cs typeface="Calibri"/>
                <a:sym typeface="Calibri"/>
              </a:rPr>
              <a:t>Individual</a:t>
            </a:r>
            <a:r>
              <a:rPr lang="en-US" sz="2000">
                <a:latin typeface="Montserrat"/>
                <a:ea typeface="Calibri"/>
                <a:cs typeface="Calibri"/>
                <a:sym typeface="Calibri"/>
              </a:rPr>
              <a:t> – intensive support for students with additional needs</a:t>
            </a: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20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2000" b="1">
                <a:latin typeface="Montserrat"/>
                <a:ea typeface="Calibri"/>
                <a:cs typeface="Calibri"/>
                <a:sym typeface="Calibri"/>
              </a:rPr>
              <a:t>Targeted</a:t>
            </a:r>
            <a:r>
              <a:rPr lang="en-US" sz="2000">
                <a:latin typeface="Montserrat"/>
                <a:ea typeface="Calibri"/>
                <a:cs typeface="Calibri"/>
                <a:sym typeface="Calibri"/>
              </a:rPr>
              <a:t> – timetabled classes for focus areas of numeracy/reading (years 7 and 8)</a:t>
            </a:r>
            <a:endParaRPr lang="en-US" sz="2000">
              <a:latin typeface="Montserrat"/>
              <a:ea typeface="Calibri"/>
              <a:cs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20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2000" b="1">
                <a:latin typeface="Montserrat"/>
                <a:ea typeface="Calibri"/>
                <a:cs typeface="Calibri"/>
                <a:sym typeface="Calibri"/>
              </a:rPr>
              <a:t>Whole school </a:t>
            </a:r>
            <a:r>
              <a:rPr lang="en-US" sz="2000">
                <a:latin typeface="Montserrat"/>
                <a:ea typeface="Calibri"/>
                <a:cs typeface="Calibri"/>
                <a:sym typeface="Calibri"/>
              </a:rPr>
              <a:t>– consistent approach to literacy and numeracy in all subjects</a:t>
            </a:r>
            <a:endParaRPr lang="en-US" sz="2000">
              <a:latin typeface="Montserrat"/>
              <a:ea typeface="Calibri"/>
              <a:cs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20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20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20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80BAFA-9AC2-4564-8C6C-097989DD43FA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60E987A2-977B-4251-AF4F-1F4B77A3A37E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3E270DB1-C695-41E0-9098-09283244719F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B358BB30-AA7C-43DA-90ED-368D5CB86330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EEF3C350-BFAD-416B-B7FF-0B89C7F5BDDE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3" name="Diagram 5">
            <a:extLst>
              <a:ext uri="{FF2B5EF4-FFF2-40B4-BE49-F238E27FC236}">
                <a16:creationId xmlns:a16="http://schemas.microsoft.com/office/drawing/2014/main" id="{FE99C7A5-D6A7-4B40-93F4-E607CDD041FB}"/>
              </a:ext>
            </a:extLst>
          </p:cNvPr>
          <p:cNvGraphicFramePr/>
          <p:nvPr/>
        </p:nvGraphicFramePr>
        <p:xfrm>
          <a:off x="472698" y="3009227"/>
          <a:ext cx="4328612" cy="350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A8BA6-F958-459E-C49C-B79475D0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16</a:t>
            </a:fld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30414-4B04-CD29-83BA-71BE5E349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60" y="2925841"/>
            <a:ext cx="3460557" cy="154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92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735F37-716D-46AF-8002-206E33030436}"/>
              </a:ext>
            </a:extLst>
          </p:cNvPr>
          <p:cNvSpPr/>
          <p:nvPr/>
        </p:nvSpPr>
        <p:spPr>
          <a:xfrm>
            <a:off x="-21944" y="-1"/>
            <a:ext cx="12213944" cy="1469431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8BAB5-2F4E-4BB7-AE87-C5FE093F698E}"/>
              </a:ext>
            </a:extLst>
          </p:cNvPr>
          <p:cNvSpPr txBox="1"/>
          <p:nvPr/>
        </p:nvSpPr>
        <p:spPr>
          <a:xfrm>
            <a:off x="0" y="14550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Student Growth &amp; Attainment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FDA2EE-109D-48EC-A581-3352D0A78742}"/>
              </a:ext>
            </a:extLst>
          </p:cNvPr>
          <p:cNvGrpSpPr/>
          <p:nvPr/>
        </p:nvGrpSpPr>
        <p:grpSpPr>
          <a:xfrm flipV="1">
            <a:off x="0" y="6786693"/>
            <a:ext cx="12187892" cy="79695"/>
            <a:chOff x="-324644" y="2222500"/>
            <a:chExt cx="22261685" cy="1302327"/>
          </a:xfrm>
        </p:grpSpPr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74EAF6A5-4A68-49AA-9757-1FDF2335E1DA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9EC1DA50-182F-4359-A7E1-51D4DFE3367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DC9A7184-E04C-4238-A89F-9D6ED0C604F3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1118285A-8315-4BD4-A0E3-C4BBDD45B4BA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83AE74-5EC2-CC93-8E9C-3BE2107263A5}"/>
              </a:ext>
            </a:extLst>
          </p:cNvPr>
          <p:cNvSpPr txBox="1"/>
          <p:nvPr/>
        </p:nvSpPr>
        <p:spPr>
          <a:xfrm>
            <a:off x="4244129" y="856645"/>
            <a:ext cx="373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chemeClr val="bg1"/>
                </a:solidFill>
                <a:latin typeface="Montserrat" panose="00000500000000000000" pitchFamily="2" charset="0"/>
              </a:rPr>
              <a:t>Check-in Assessment</a:t>
            </a:r>
            <a:endParaRPr lang="en-AU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18D2-895B-C63D-8833-79A831F6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4" y="1469431"/>
            <a:ext cx="11890290" cy="534630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F90F0-8052-903D-646C-2010175F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3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619089-F534-E105-FC75-A3511C75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051" y="1748862"/>
            <a:ext cx="7873006" cy="46830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8735F37-716D-46AF-8002-206E33030436}"/>
              </a:ext>
            </a:extLst>
          </p:cNvPr>
          <p:cNvSpPr/>
          <p:nvPr/>
        </p:nvSpPr>
        <p:spPr>
          <a:xfrm>
            <a:off x="-21944" y="-1"/>
            <a:ext cx="12213944" cy="1469431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8BAB5-2F4E-4BB7-AE87-C5FE093F698E}"/>
              </a:ext>
            </a:extLst>
          </p:cNvPr>
          <p:cNvSpPr txBox="1"/>
          <p:nvPr/>
        </p:nvSpPr>
        <p:spPr>
          <a:xfrm>
            <a:off x="0" y="14550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Student Growth &amp; Attainment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FDA2EE-109D-48EC-A581-3352D0A78742}"/>
              </a:ext>
            </a:extLst>
          </p:cNvPr>
          <p:cNvGrpSpPr/>
          <p:nvPr/>
        </p:nvGrpSpPr>
        <p:grpSpPr>
          <a:xfrm flipV="1">
            <a:off x="0" y="6786693"/>
            <a:ext cx="12187892" cy="79695"/>
            <a:chOff x="-324644" y="2222500"/>
            <a:chExt cx="22261685" cy="1302327"/>
          </a:xfrm>
        </p:grpSpPr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74EAF6A5-4A68-49AA-9757-1FDF2335E1DA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9EC1DA50-182F-4359-A7E1-51D4DFE3367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DC9A7184-E04C-4238-A89F-9D6ED0C604F3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1118285A-8315-4BD4-A0E3-C4BBDD45B4BA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83AE74-5EC2-CC93-8E9C-3BE2107263A5}"/>
              </a:ext>
            </a:extLst>
          </p:cNvPr>
          <p:cNvSpPr txBox="1"/>
          <p:nvPr/>
        </p:nvSpPr>
        <p:spPr>
          <a:xfrm>
            <a:off x="5008789" y="931049"/>
            <a:ext cx="198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chemeClr val="bg1"/>
                </a:solidFill>
                <a:latin typeface="Montserrat" panose="00000500000000000000" pitchFamily="2" charset="0"/>
              </a:rPr>
              <a:t>NAPLAN</a:t>
            </a:r>
            <a:endParaRPr lang="en-AU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151C3-764D-59ED-5B4E-45C0A2C30621}"/>
              </a:ext>
            </a:extLst>
          </p:cNvPr>
          <p:cNvSpPr txBox="1"/>
          <p:nvPr/>
        </p:nvSpPr>
        <p:spPr>
          <a:xfrm>
            <a:off x="388559" y="1748862"/>
            <a:ext cx="1352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>
                <a:highlight>
                  <a:srgbClr val="00FFFF"/>
                </a:highlight>
              </a:rPr>
              <a:t>2023</a:t>
            </a:r>
            <a:endParaRPr lang="en-AU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A7000-49D5-06A7-4464-02AFEBFDEB2F}"/>
              </a:ext>
            </a:extLst>
          </p:cNvPr>
          <p:cNvSpPr txBox="1"/>
          <p:nvPr/>
        </p:nvSpPr>
        <p:spPr>
          <a:xfrm>
            <a:off x="222913" y="3775066"/>
            <a:ext cx="2298560" cy="23083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AU" b="1" i="0">
                <a:solidFill>
                  <a:srgbClr val="002664"/>
                </a:solidFill>
                <a:effectLst/>
                <a:latin typeface="Public Sans" pitchFamily="2" charset="0"/>
              </a:rPr>
              <a:t>Value Added Across Schools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>
                <a:solidFill>
                  <a:srgbClr val="333333"/>
                </a:solidFill>
                <a:effectLst/>
                <a:latin typeface="Public Sans" pitchFamily="2" charset="0"/>
              </a:rPr>
              <a:t>Displays the growth of student scores across schools in the state between each pair of years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22D9BF-4701-692D-301C-877D1BC3299C}"/>
              </a:ext>
            </a:extLst>
          </p:cNvPr>
          <p:cNvSpPr/>
          <p:nvPr/>
        </p:nvSpPr>
        <p:spPr>
          <a:xfrm>
            <a:off x="10322118" y="2858801"/>
            <a:ext cx="679939" cy="601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01437AA-3C0B-00C1-5B3A-D2694BF5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18</a:t>
            </a:fld>
            <a:endParaRPr lang="en-AU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CA6D973-DA56-84E7-9CD0-B88AE0ED4CE2}"/>
              </a:ext>
            </a:extLst>
          </p:cNvPr>
          <p:cNvSpPr/>
          <p:nvPr/>
        </p:nvSpPr>
        <p:spPr>
          <a:xfrm rot="18637672">
            <a:off x="3156253" y="4640051"/>
            <a:ext cx="2647374" cy="52901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/>
                </a:solidFill>
              </a:rPr>
              <a:t>Black line – state average Value-Add</a:t>
            </a:r>
          </a:p>
        </p:txBody>
      </p:sp>
    </p:spTree>
    <p:extLst>
      <p:ext uri="{BB962C8B-B14F-4D97-AF65-F5344CB8AC3E}">
        <p14:creationId xmlns:p14="http://schemas.microsoft.com/office/powerpoint/2010/main" val="107809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735F37-716D-46AF-8002-206E33030436}"/>
              </a:ext>
            </a:extLst>
          </p:cNvPr>
          <p:cNvSpPr/>
          <p:nvPr/>
        </p:nvSpPr>
        <p:spPr>
          <a:xfrm>
            <a:off x="-21944" y="-1"/>
            <a:ext cx="12213944" cy="1469431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8BAB5-2F4E-4BB7-AE87-C5FE093F698E}"/>
              </a:ext>
            </a:extLst>
          </p:cNvPr>
          <p:cNvSpPr txBox="1"/>
          <p:nvPr/>
        </p:nvSpPr>
        <p:spPr>
          <a:xfrm>
            <a:off x="0" y="14550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Student Growth &amp; Attainment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FDA2EE-109D-48EC-A581-3352D0A78742}"/>
              </a:ext>
            </a:extLst>
          </p:cNvPr>
          <p:cNvGrpSpPr/>
          <p:nvPr/>
        </p:nvGrpSpPr>
        <p:grpSpPr>
          <a:xfrm flipV="1">
            <a:off x="0" y="6786693"/>
            <a:ext cx="12187892" cy="79695"/>
            <a:chOff x="-324644" y="2222500"/>
            <a:chExt cx="22261685" cy="1302327"/>
          </a:xfrm>
        </p:grpSpPr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74EAF6A5-4A68-49AA-9757-1FDF2335E1DA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9EC1DA50-182F-4359-A7E1-51D4DFE3367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DC9A7184-E04C-4238-A89F-9D6ED0C604F3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1118285A-8315-4BD4-A0E3-C4BBDD45B4BA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83AE74-5EC2-CC93-8E9C-3BE2107263A5}"/>
              </a:ext>
            </a:extLst>
          </p:cNvPr>
          <p:cNvSpPr txBox="1"/>
          <p:nvPr/>
        </p:nvSpPr>
        <p:spPr>
          <a:xfrm>
            <a:off x="5008789" y="931049"/>
            <a:ext cx="198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chemeClr val="bg1"/>
                </a:solidFill>
                <a:latin typeface="Montserrat" panose="00000500000000000000" pitchFamily="2" charset="0"/>
              </a:rPr>
              <a:t>NAPLAN</a:t>
            </a:r>
            <a:endParaRPr lang="en-AU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49D08-594B-35A3-CC96-7912A27F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33" t="34793"/>
          <a:stretch/>
        </p:blipFill>
        <p:spPr>
          <a:xfrm>
            <a:off x="3126772" y="1686897"/>
            <a:ext cx="8227028" cy="4753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151C3-764D-59ED-5B4E-45C0A2C30621}"/>
              </a:ext>
            </a:extLst>
          </p:cNvPr>
          <p:cNvSpPr txBox="1"/>
          <p:nvPr/>
        </p:nvSpPr>
        <p:spPr>
          <a:xfrm>
            <a:off x="388559" y="1748862"/>
            <a:ext cx="1352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>
                <a:highlight>
                  <a:srgbClr val="00FF00"/>
                </a:highlight>
              </a:rPr>
              <a:t>2024</a:t>
            </a:r>
            <a:endParaRPr lang="en-AU" sz="240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A7000-49D5-06A7-4464-02AFEBFDEB2F}"/>
              </a:ext>
            </a:extLst>
          </p:cNvPr>
          <p:cNvSpPr txBox="1"/>
          <p:nvPr/>
        </p:nvSpPr>
        <p:spPr>
          <a:xfrm>
            <a:off x="493847" y="3775066"/>
            <a:ext cx="2298560" cy="23083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AU" b="1" i="0">
                <a:solidFill>
                  <a:srgbClr val="002664"/>
                </a:solidFill>
                <a:effectLst/>
                <a:latin typeface="Public Sans" pitchFamily="2" charset="0"/>
              </a:rPr>
              <a:t>Value Added Across Schools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0" i="0">
                <a:solidFill>
                  <a:srgbClr val="333333"/>
                </a:solidFill>
                <a:effectLst/>
                <a:latin typeface="Public Sans" pitchFamily="2" charset="0"/>
              </a:rPr>
              <a:t>Displays the growth of student scores across schools in the state between each pair of years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22D9BF-4701-692D-301C-877D1BC3299C}"/>
              </a:ext>
            </a:extLst>
          </p:cNvPr>
          <p:cNvSpPr/>
          <p:nvPr/>
        </p:nvSpPr>
        <p:spPr>
          <a:xfrm>
            <a:off x="10391121" y="2493137"/>
            <a:ext cx="767946" cy="656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2703FE-8E42-9F0A-B164-FA434AA0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19</a:t>
            </a:fld>
            <a:endParaRPr lang="en-AU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C675E06-D6C5-30EA-9073-6644A33078C3}"/>
              </a:ext>
            </a:extLst>
          </p:cNvPr>
          <p:cNvSpPr/>
          <p:nvPr/>
        </p:nvSpPr>
        <p:spPr>
          <a:xfrm rot="18682384">
            <a:off x="3228399" y="4512669"/>
            <a:ext cx="2700068" cy="4830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/>
                </a:solidFill>
              </a:rPr>
              <a:t>Black line – state average Value-Add</a:t>
            </a:r>
          </a:p>
        </p:txBody>
      </p:sp>
    </p:spTree>
    <p:extLst>
      <p:ext uri="{BB962C8B-B14F-4D97-AF65-F5344CB8AC3E}">
        <p14:creationId xmlns:p14="http://schemas.microsoft.com/office/powerpoint/2010/main" val="248245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6FDA2EE-109D-48EC-A581-3352D0A78742}"/>
              </a:ext>
            </a:extLst>
          </p:cNvPr>
          <p:cNvGrpSpPr/>
          <p:nvPr/>
        </p:nvGrpSpPr>
        <p:grpSpPr>
          <a:xfrm flipV="1">
            <a:off x="0" y="6786693"/>
            <a:ext cx="12187892" cy="79695"/>
            <a:chOff x="-324644" y="2222500"/>
            <a:chExt cx="22261685" cy="1302327"/>
          </a:xfrm>
        </p:grpSpPr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74EAF6A5-4A68-49AA-9757-1FDF2335E1DA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9EC1DA50-182F-4359-A7E1-51D4DFE3367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DC9A7184-E04C-4238-A89F-9D6ED0C604F3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1118285A-8315-4BD4-A0E3-C4BBDD45B4BA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9B62C1-EA9E-4F91-B977-61A776BEF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508"/>
            <a:ext cx="12192000" cy="66811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8735F37-716D-46AF-8002-206E33030436}"/>
              </a:ext>
            </a:extLst>
          </p:cNvPr>
          <p:cNvSpPr/>
          <p:nvPr/>
        </p:nvSpPr>
        <p:spPr>
          <a:xfrm>
            <a:off x="-21944" y="-1"/>
            <a:ext cx="12213944" cy="1182849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8BAB5-2F4E-4BB7-AE87-C5FE093F698E}"/>
              </a:ext>
            </a:extLst>
          </p:cNvPr>
          <p:cNvSpPr txBox="1"/>
          <p:nvPr/>
        </p:nvSpPr>
        <p:spPr>
          <a:xfrm>
            <a:off x="0" y="1958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  <a:latin typeface="Montserrat" panose="00000500000000000000" pitchFamily="50" charset="0"/>
              </a:rPr>
              <a:t>Acknowledgement of Country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12204-218F-4ACA-7551-0C10C518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43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E3B93E-5C2A-4278-A3DB-6D3366BF4D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1944" y="0"/>
            <a:ext cx="3867803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AU" sz="3200"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FD75E-69E3-5B54-8577-EA0D2CD06DD8}"/>
              </a:ext>
            </a:extLst>
          </p:cNvPr>
          <p:cNvSpPr txBox="1"/>
          <p:nvPr/>
        </p:nvSpPr>
        <p:spPr>
          <a:xfrm>
            <a:off x="219075" y="3429000"/>
            <a:ext cx="342059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Student Growth &amp; Attainment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E70F1-8F8B-6C3C-6381-2092021569E3}"/>
              </a:ext>
            </a:extLst>
          </p:cNvPr>
          <p:cNvSpPr txBox="1"/>
          <p:nvPr/>
        </p:nvSpPr>
        <p:spPr>
          <a:xfrm>
            <a:off x="4209535" y="445049"/>
            <a:ext cx="6112476" cy="644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en-AU" sz="2400" b="1"/>
              <a:t>Value Added Across Years – </a:t>
            </a:r>
            <a:r>
              <a:rPr lang="en-AU" sz="2400" b="1">
                <a:highlight>
                  <a:srgbClr val="00FF00"/>
                </a:highlight>
              </a:rPr>
              <a:t>2024 - Excelling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DE88D-F27B-C5C5-9D5D-8C1C5CF85E6C}"/>
              </a:ext>
            </a:extLst>
          </p:cNvPr>
          <p:cNvSpPr txBox="1"/>
          <p:nvPr/>
        </p:nvSpPr>
        <p:spPr>
          <a:xfrm>
            <a:off x="219075" y="5894010"/>
            <a:ext cx="32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  <a:latin typeface="Montserrat" panose="00000500000000000000" pitchFamily="2" charset="0"/>
              </a:rPr>
              <a:t>NAPLAN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9AFDF12-03A1-34ED-73DE-33A11928B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59" y="1436426"/>
            <a:ext cx="7824622" cy="3982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41650-1ECE-68CB-BAC8-B5EAFD9268B9}"/>
              </a:ext>
            </a:extLst>
          </p:cNvPr>
          <p:cNvSpPr txBox="1"/>
          <p:nvPr/>
        </p:nvSpPr>
        <p:spPr>
          <a:xfrm>
            <a:off x="5445512" y="5524678"/>
            <a:ext cx="713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/>
              <a:t>2021</a:t>
            </a:r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4E92CA-D2CE-293F-6EFE-8B5FE189E73F}"/>
              </a:ext>
            </a:extLst>
          </p:cNvPr>
          <p:cNvSpPr txBox="1"/>
          <p:nvPr/>
        </p:nvSpPr>
        <p:spPr>
          <a:xfrm>
            <a:off x="7837785" y="5524678"/>
            <a:ext cx="713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/>
              <a:t>2023</a:t>
            </a: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13160-B8FC-6E1C-0707-B961B71C103C}"/>
              </a:ext>
            </a:extLst>
          </p:cNvPr>
          <p:cNvSpPr txBox="1"/>
          <p:nvPr/>
        </p:nvSpPr>
        <p:spPr>
          <a:xfrm>
            <a:off x="10230058" y="5524678"/>
            <a:ext cx="713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/>
              <a:t>2024</a:t>
            </a:r>
            <a:endParaRPr lang="en-AU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30EDB24-24E5-7AC3-4DC8-12D2C73E5A4E}"/>
              </a:ext>
            </a:extLst>
          </p:cNvPr>
          <p:cNvSpPr/>
          <p:nvPr/>
        </p:nvSpPr>
        <p:spPr>
          <a:xfrm rot="2005962">
            <a:off x="7807864" y="2582095"/>
            <a:ext cx="2700068" cy="483079"/>
          </a:xfrm>
          <a:prstGeom prst="rightArrow">
            <a:avLst>
              <a:gd name="adj1" fmla="val 58808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/>
                </a:solidFill>
              </a:rPr>
              <a:t>Average value-added GRC HC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445A8CA-E6A3-D386-CEFC-69B7EFBB703B}"/>
              </a:ext>
            </a:extLst>
          </p:cNvPr>
          <p:cNvSpPr/>
          <p:nvPr/>
        </p:nvSpPr>
        <p:spPr>
          <a:xfrm rot="19364210">
            <a:off x="7598667" y="5161766"/>
            <a:ext cx="2700068" cy="48307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/>
                </a:solidFill>
              </a:rPr>
              <a:t>Average value-added ALL schools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B5EBCA-40CD-FF3E-3F04-A41F1501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870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2C7747-7CA3-A434-30BB-F0B8195F6F67}"/>
              </a:ext>
            </a:extLst>
          </p:cNvPr>
          <p:cNvSpPr/>
          <p:nvPr/>
        </p:nvSpPr>
        <p:spPr>
          <a:xfrm>
            <a:off x="-21944" y="-51371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458727"/>
            <a:ext cx="116941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High Potential and Gifted (HPGE) Students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54984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161A8-8E66-0EDC-4321-86860831DFD8}"/>
              </a:ext>
            </a:extLst>
          </p:cNvPr>
          <p:cNvSpPr txBox="1"/>
          <p:nvPr/>
        </p:nvSpPr>
        <p:spPr>
          <a:xfrm>
            <a:off x="4987040" y="448000"/>
            <a:ext cx="6236174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Montserrat"/>
                <a:cs typeface="Arial"/>
              </a:rPr>
              <a:t>The school offers a range of opportunities to support and extend HPGE students. The programs we run include:</a:t>
            </a:r>
          </a:p>
          <a:p>
            <a:endParaRPr lang="en-US" sz="2000" b="1">
              <a:solidFill>
                <a:schemeClr val="bg1"/>
              </a:solidFill>
              <a:latin typeface="Montserrat"/>
              <a:cs typeface="Arial"/>
            </a:endParaRP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Enrichment class (application required)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Creative writing workshops 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Debating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Poetry competition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ICAS assessments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Solar car challenge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School ensemble 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400" b="1">
                <a:solidFill>
                  <a:schemeClr val="bg1"/>
                </a:solidFill>
                <a:latin typeface="Montserrat"/>
                <a:cs typeface="Arial"/>
              </a:rPr>
              <a:t>Game Changer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C84F81B-4B99-947C-2F40-FB577016B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" y="958368"/>
            <a:ext cx="3747416" cy="37474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DB51C-7B63-220E-A38A-F3FD5325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04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483243" y="969696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6B84A-6482-F628-FBED-5A6D0492048E}"/>
              </a:ext>
            </a:extLst>
          </p:cNvPr>
          <p:cNvSpPr txBox="1"/>
          <p:nvPr/>
        </p:nvSpPr>
        <p:spPr>
          <a:xfrm>
            <a:off x="3848336" y="1999926"/>
            <a:ext cx="36290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AU" sz="2800" b="1">
                <a:latin typeface="Montserrat"/>
                <a:cs typeface="Arial"/>
              </a:rPr>
              <a:t>Support Unit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7A4327-9EF1-C136-61CE-3CF4ABEC3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r="34473"/>
          <a:stretch/>
        </p:blipFill>
        <p:spPr>
          <a:xfrm>
            <a:off x="8987209" y="0"/>
            <a:ext cx="3195514" cy="68580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A90AF93-A8EB-2415-5ACE-1E6172679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3" y="3429000"/>
            <a:ext cx="2696214" cy="2696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D9AB4-802C-AD1C-D098-1B4C4D2613CF}"/>
              </a:ext>
            </a:extLst>
          </p:cNvPr>
          <p:cNvSpPr txBox="1"/>
          <p:nvPr/>
        </p:nvSpPr>
        <p:spPr>
          <a:xfrm>
            <a:off x="3848337" y="1207291"/>
            <a:ext cx="619699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AU" sz="2800" b="1">
                <a:latin typeface="Montserrat"/>
                <a:cs typeface="Arial"/>
              </a:rPr>
              <a:t>Learning and Support 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1B5B4-8D6A-89E6-D48A-D4F3207A9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814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4E707-CD2C-6C37-AE89-42AA57EE09DF}"/>
              </a:ext>
            </a:extLst>
          </p:cNvPr>
          <p:cNvSpPr txBox="1"/>
          <p:nvPr/>
        </p:nvSpPr>
        <p:spPr>
          <a:xfrm>
            <a:off x="299749" y="4638218"/>
            <a:ext cx="6129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prstClr val="white"/>
              </a:solidFill>
              <a:latin typeface="Montserra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Montserrat"/>
                <a:cs typeface="Calibri"/>
              </a:rPr>
              <a:t>Inclusive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Calibri"/>
              </a:rPr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10D36-325E-3F23-7C47-1B21E6C6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5606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055A1F-5E7F-6A78-0CBB-F450C7EEF685}"/>
              </a:ext>
            </a:extLst>
          </p:cNvPr>
          <p:cNvSpPr/>
          <p:nvPr/>
        </p:nvSpPr>
        <p:spPr>
          <a:xfrm>
            <a:off x="-478224" y="0"/>
            <a:ext cx="12653749" cy="7015697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AU" sz="1050">
                <a:ea typeface="Calibri"/>
                <a:cs typeface="Calibri"/>
              </a:rPr>
              <a:t>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endParaRPr lang="en-AU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-233383" y="5934678"/>
            <a:ext cx="758305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  Co-curricular Experiences 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184417" y="6617725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6C8CD-B881-9BE7-4A03-3838747F9905}"/>
              </a:ext>
            </a:extLst>
          </p:cNvPr>
          <p:cNvSpPr txBox="1"/>
          <p:nvPr/>
        </p:nvSpPr>
        <p:spPr>
          <a:xfrm>
            <a:off x="200234" y="2709280"/>
            <a:ext cx="187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     Debating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A4B38-756A-3E1E-4785-11149A22AD23}"/>
              </a:ext>
            </a:extLst>
          </p:cNvPr>
          <p:cNvSpPr txBox="1"/>
          <p:nvPr/>
        </p:nvSpPr>
        <p:spPr>
          <a:xfrm flipH="1">
            <a:off x="9954124" y="5578689"/>
            <a:ext cx="159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Chess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FFE12-138E-5169-4EC1-3F23387B3698}"/>
              </a:ext>
            </a:extLst>
          </p:cNvPr>
          <p:cNvSpPr txBox="1"/>
          <p:nvPr/>
        </p:nvSpPr>
        <p:spPr>
          <a:xfrm>
            <a:off x="9226629" y="2724156"/>
            <a:ext cx="233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College Programs</a:t>
            </a:r>
            <a:r>
              <a:rPr lang="en-AU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E6036-C8D4-28AF-ED89-0A326F86A69C}"/>
              </a:ext>
            </a:extLst>
          </p:cNvPr>
          <p:cNvSpPr txBox="1"/>
          <p:nvPr/>
        </p:nvSpPr>
        <p:spPr>
          <a:xfrm>
            <a:off x="638460" y="5587642"/>
            <a:ext cx="211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TRIBE</a:t>
            </a:r>
            <a:r>
              <a:rPr lang="en-AU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7626-38E5-A396-E4D9-FC689670A687}"/>
              </a:ext>
            </a:extLst>
          </p:cNvPr>
          <p:cNvSpPr txBox="1"/>
          <p:nvPr/>
        </p:nvSpPr>
        <p:spPr>
          <a:xfrm>
            <a:off x="6116304" y="2694112"/>
            <a:ext cx="24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            Gym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B953C-AFA0-BE61-B660-4060E98785B7}"/>
              </a:ext>
            </a:extLst>
          </p:cNvPr>
          <p:cNvSpPr txBox="1"/>
          <p:nvPr/>
        </p:nvSpPr>
        <p:spPr>
          <a:xfrm>
            <a:off x="5858274" y="5580247"/>
            <a:ext cx="245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   Homework Centre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F8C93-4ADD-2C46-21FD-EE5CF3ECA6A1}"/>
              </a:ext>
            </a:extLst>
          </p:cNvPr>
          <p:cNvSpPr txBox="1"/>
          <p:nvPr/>
        </p:nvSpPr>
        <p:spPr>
          <a:xfrm>
            <a:off x="2668779" y="2717131"/>
            <a:ext cx="295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  Leadership Opportunities</a:t>
            </a:r>
          </a:p>
          <a:p>
            <a:r>
              <a:rPr lang="en-AU">
                <a:solidFill>
                  <a:schemeClr val="bg1"/>
                </a:solidFill>
              </a:rPr>
              <a:t> </a:t>
            </a:r>
            <a:r>
              <a:rPr lang="en-AU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1E5F4-B89A-67BE-BBC3-006BA449688A}"/>
              </a:ext>
            </a:extLst>
          </p:cNvPr>
          <p:cNvSpPr txBox="1"/>
          <p:nvPr/>
        </p:nvSpPr>
        <p:spPr>
          <a:xfrm>
            <a:off x="3719382" y="5578689"/>
            <a:ext cx="263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    Band</a:t>
            </a:r>
            <a:r>
              <a:rPr lang="en-AU"/>
              <a:t>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9E0746-68EE-B704-33BE-A386F2C8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23</a:t>
            </a:fld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6EE70C-555F-E239-DBF1-CA6A8E964E59}"/>
              </a:ext>
            </a:extLst>
          </p:cNvPr>
          <p:cNvSpPr txBox="1"/>
          <p:nvPr/>
        </p:nvSpPr>
        <p:spPr>
          <a:xfrm>
            <a:off x="200234" y="529472"/>
            <a:ext cx="2374855" cy="2147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A93B37-E2AF-5FC2-BDF2-E1EC49AE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689" y="377072"/>
            <a:ext cx="2371550" cy="21459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87D7C-0644-5964-BE4E-31C3A896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00" y="497505"/>
            <a:ext cx="2371550" cy="21459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61A8E5-2A99-BFE5-470F-892CD3F5F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0" y="290564"/>
            <a:ext cx="2445313" cy="24355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CCC09A-7DCF-1AF4-E945-0A1B3AA94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351" y="269527"/>
            <a:ext cx="2516150" cy="24461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AE125B-3C9F-BF3E-8FC0-3BBCD590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226" y="289203"/>
            <a:ext cx="2550961" cy="2446141"/>
          </a:xfrm>
          <a:prstGeom prst="rect">
            <a:avLst/>
          </a:prstGeom>
          <a:ln w="12700">
            <a:solidFill>
              <a:srgbClr val="4472C4">
                <a:lumMod val="75000"/>
              </a:srgb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CFFE65-7244-176B-2BF2-F4EEBA316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2418" y="3172822"/>
            <a:ext cx="2567074" cy="2399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7D2AF7-5550-DCC8-7D7C-5856E9A25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8" y="3159204"/>
            <a:ext cx="2459425" cy="24355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D723EAC-E6F3-97F8-9329-C8767F1440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935" y="3159204"/>
            <a:ext cx="2637004" cy="2393751"/>
          </a:xfrm>
          <a:prstGeom prst="rect">
            <a:avLst/>
          </a:prstGeom>
        </p:spPr>
      </p:pic>
      <p:pic>
        <p:nvPicPr>
          <p:cNvPr id="40" name="Picture 39" descr="A person and child playing chess&#10;&#10;Description automatically generated">
            <a:extLst>
              <a:ext uri="{FF2B5EF4-FFF2-40B4-BE49-F238E27FC236}">
                <a16:creationId xmlns:a16="http://schemas.microsoft.com/office/drawing/2014/main" id="{27739717-2B61-E625-3635-BF3D2895C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49" y="3186668"/>
            <a:ext cx="2594635" cy="23718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31B1DAB-1AC2-26B7-C8AC-5FD7B8623A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1449" y="289203"/>
            <a:ext cx="2550961" cy="24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98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columns and grass in front of it&#10;&#10;Description automatically generated">
            <a:extLst>
              <a:ext uri="{FF2B5EF4-FFF2-40B4-BE49-F238E27FC236}">
                <a16:creationId xmlns:a16="http://schemas.microsoft.com/office/drawing/2014/main" id="{E7B700A6-3F01-A90C-4059-E840ECE55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87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97ED6-D7D5-97F0-0E4F-350278299AB7}"/>
              </a:ext>
            </a:extLst>
          </p:cNvPr>
          <p:cNvSpPr txBox="1"/>
          <p:nvPr/>
        </p:nvSpPr>
        <p:spPr>
          <a:xfrm>
            <a:off x="729465" y="3205045"/>
            <a:ext cx="10224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Hurstville Campus Deputy Principal </a:t>
            </a:r>
          </a:p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8C8FA-66B9-F762-821C-B79A28218CF0}"/>
              </a:ext>
            </a:extLst>
          </p:cNvPr>
          <p:cNvSpPr txBox="1"/>
          <p:nvPr/>
        </p:nvSpPr>
        <p:spPr>
          <a:xfrm>
            <a:off x="869057" y="4294599"/>
            <a:ext cx="44632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David Davis </a:t>
            </a:r>
          </a:p>
          <a:p>
            <a:endParaRPr lang="en-AU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40FE0E3-EF7D-3DC6-2A4E-BAE6E32C3A28}"/>
              </a:ext>
            </a:extLst>
          </p:cNvPr>
          <p:cNvSpPr/>
          <p:nvPr/>
        </p:nvSpPr>
        <p:spPr>
          <a:xfrm>
            <a:off x="869056" y="3955551"/>
            <a:ext cx="9535032" cy="114644"/>
          </a:xfrm>
          <a:custGeom>
            <a:avLst/>
            <a:gdLst/>
            <a:ahLst/>
            <a:cxnLst/>
            <a:rect l="l" t="t" r="r" b="b"/>
            <a:pathLst>
              <a:path w="1892300" h="440055">
                <a:moveTo>
                  <a:pt x="0" y="439737"/>
                </a:moveTo>
                <a:lnTo>
                  <a:pt x="1892300" y="439737"/>
                </a:lnTo>
                <a:lnTo>
                  <a:pt x="1892300" y="0"/>
                </a:lnTo>
                <a:lnTo>
                  <a:pt x="0" y="0"/>
                </a:lnTo>
                <a:lnTo>
                  <a:pt x="0" y="439737"/>
                </a:lnTo>
                <a:close/>
              </a:path>
            </a:pathLst>
          </a:custGeom>
          <a:solidFill>
            <a:srgbClr val="0070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31B85-C957-3D06-1439-CAEE5D6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895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16808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CD3E8-DAD1-D695-4355-02B5F9975804}"/>
              </a:ext>
            </a:extLst>
          </p:cNvPr>
          <p:cNvSpPr txBox="1"/>
          <p:nvPr/>
        </p:nvSpPr>
        <p:spPr>
          <a:xfrm>
            <a:off x="8937906" y="1276349"/>
            <a:ext cx="38919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Montserrat"/>
                <a:cs typeface="Arial"/>
              </a:rPr>
              <a:t>Respect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161A8-8E66-0EDC-4321-86860831DFD8}"/>
              </a:ext>
            </a:extLst>
          </p:cNvPr>
          <p:cNvSpPr txBox="1"/>
          <p:nvPr/>
        </p:nvSpPr>
        <p:spPr>
          <a:xfrm>
            <a:off x="9212548" y="2771774"/>
            <a:ext cx="32006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Montserrat"/>
                <a:cs typeface="Arial"/>
              </a:rPr>
              <a:t>  Responsibility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CB619-3B97-51F3-8763-E9733C33F442}"/>
              </a:ext>
            </a:extLst>
          </p:cNvPr>
          <p:cNvSpPr txBox="1"/>
          <p:nvPr/>
        </p:nvSpPr>
        <p:spPr>
          <a:xfrm>
            <a:off x="8905875" y="4457144"/>
            <a:ext cx="48807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Montserrat"/>
                <a:cs typeface="Arial"/>
              </a:rPr>
              <a:t>Excellence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B118DA9-0F5D-13C6-76C4-4F86B31481CB}"/>
              </a:ext>
            </a:extLst>
          </p:cNvPr>
          <p:cNvSpPr/>
          <p:nvPr/>
        </p:nvSpPr>
        <p:spPr>
          <a:xfrm rot="2738407">
            <a:off x="6299418" y="1437993"/>
            <a:ext cx="2494947" cy="3003768"/>
          </a:xfrm>
          <a:prstGeom prst="arc">
            <a:avLst>
              <a:gd name="adj1" fmla="val 16382367"/>
              <a:gd name="adj2" fmla="val 18164665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5882A-0511-FEA9-8CE7-E4B3E6ED5F69}"/>
              </a:ext>
            </a:extLst>
          </p:cNvPr>
          <p:cNvSpPr/>
          <p:nvPr/>
        </p:nvSpPr>
        <p:spPr>
          <a:xfrm>
            <a:off x="5314509" y="3761566"/>
            <a:ext cx="959376" cy="9593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A6C48C-2763-2D00-D330-85AF85429D64}"/>
              </a:ext>
            </a:extLst>
          </p:cNvPr>
          <p:cNvSpPr/>
          <p:nvPr/>
        </p:nvSpPr>
        <p:spPr>
          <a:xfrm>
            <a:off x="5926406" y="2204625"/>
            <a:ext cx="953743" cy="953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6AF68D-EF7A-BACF-7768-5C8EDC83BEBE}"/>
              </a:ext>
            </a:extLst>
          </p:cNvPr>
          <p:cNvSpPr/>
          <p:nvPr/>
        </p:nvSpPr>
        <p:spPr>
          <a:xfrm>
            <a:off x="5346597" y="619391"/>
            <a:ext cx="986871" cy="986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27F6646-B50A-2313-B104-E885E177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97" y="4286735"/>
            <a:ext cx="552504" cy="552504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7EA2029-8892-FACB-4466-D64D96BC0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95" y="1282329"/>
            <a:ext cx="600203" cy="600203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ECDBD164-8E2D-5A3D-2A83-0AA40F7B2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44" y="2742491"/>
            <a:ext cx="552504" cy="55250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BDC7A85-5013-1EB5-B6D9-ABE8967B4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57" y="-50606"/>
            <a:ext cx="5680619" cy="5586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DE196-3A45-0BAD-5F2F-AB9E5694D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8709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6EB84-AB7B-5652-6D2F-509D1A45314C}"/>
              </a:ext>
            </a:extLst>
          </p:cNvPr>
          <p:cNvSpPr txBox="1"/>
          <p:nvPr/>
        </p:nvSpPr>
        <p:spPr>
          <a:xfrm>
            <a:off x="281539" y="3976584"/>
            <a:ext cx="576006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Montserra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>
              <a:solidFill>
                <a:schemeClr val="bg1"/>
              </a:solidFill>
              <a:latin typeface="Montserra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>
              <a:solidFill>
                <a:schemeClr val="bg1"/>
              </a:solidFill>
              <a:latin typeface="Montserra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bg1"/>
                </a:solidFill>
                <a:latin typeface="Montserrat"/>
                <a:cs typeface="Calibri"/>
              </a:rPr>
              <a:t>Positive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err="1">
                <a:solidFill>
                  <a:schemeClr val="bg1"/>
                </a:solidFill>
                <a:latin typeface="Montserrat"/>
                <a:cs typeface="Calibri"/>
              </a:rPr>
              <a:t>Behaviour</a:t>
            </a:r>
            <a:r>
              <a:rPr lang="en-US" sz="3200" b="1">
                <a:solidFill>
                  <a:schemeClr val="bg1"/>
                </a:solidFill>
                <a:latin typeface="Montserrat"/>
                <a:cs typeface="Calibri"/>
              </a:rPr>
              <a:t>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bg1"/>
                </a:solidFill>
                <a:latin typeface="Montserrat"/>
                <a:cs typeface="Calibri"/>
              </a:rPr>
              <a:t>Learning (PBL)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76234D3-C494-C1EC-2067-D0450199E6D9}"/>
              </a:ext>
            </a:extLst>
          </p:cNvPr>
          <p:cNvSpPr/>
          <p:nvPr/>
        </p:nvSpPr>
        <p:spPr>
          <a:xfrm rot="5931202">
            <a:off x="6238137" y="1944718"/>
            <a:ext cx="2735831" cy="2709006"/>
          </a:xfrm>
          <a:prstGeom prst="arc">
            <a:avLst>
              <a:gd name="adj1" fmla="val 15947657"/>
              <a:gd name="adj2" fmla="val 1823215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5807E-AC86-9105-2FB8-40643AD0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0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4FFC0-492F-B4C3-95A4-DBCEB6839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299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35B1C-740A-1174-2182-DE49F0CD354A}"/>
              </a:ext>
            </a:extLst>
          </p:cNvPr>
          <p:cNvSpPr txBox="1"/>
          <p:nvPr/>
        </p:nvSpPr>
        <p:spPr>
          <a:xfrm>
            <a:off x="394635" y="2050182"/>
            <a:ext cx="5938788" cy="35548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400" b="1">
                <a:latin typeface="Montserrat"/>
                <a:cs typeface="Arial"/>
              </a:rPr>
              <a:t>GRIT</a:t>
            </a:r>
          </a:p>
          <a:p>
            <a:pPr marL="342900" indent="-342900">
              <a:buBlip>
                <a:blip r:embed="rId4"/>
              </a:buBlip>
            </a:pPr>
            <a:endParaRPr lang="en-US" sz="2400" b="1">
              <a:latin typeface="Montserrat"/>
              <a:cs typeface="Arial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400" b="1">
                <a:latin typeface="Montserrat"/>
                <a:cs typeface="Arial"/>
              </a:rPr>
              <a:t>Year 7 Adventure Days</a:t>
            </a:r>
          </a:p>
          <a:p>
            <a:pPr marL="342900" indent="-342900">
              <a:buBlip>
                <a:blip r:embed="rId4"/>
              </a:buBlip>
            </a:pPr>
            <a:endParaRPr lang="en-US" sz="2400" b="1">
              <a:latin typeface="Montserrat"/>
              <a:cs typeface="Arial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400" b="1">
                <a:latin typeface="Montserrat"/>
                <a:cs typeface="Arial"/>
              </a:rPr>
              <a:t>Primary School Links (Years 5 &amp; 6)</a:t>
            </a:r>
          </a:p>
          <a:p>
            <a:pPr marL="342900" indent="-342900">
              <a:buBlip>
                <a:blip r:embed="rId4"/>
              </a:buBlip>
            </a:pPr>
            <a:endParaRPr lang="en-US" sz="2400" b="1">
              <a:latin typeface="Montserrat"/>
              <a:cs typeface="Arial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400" b="1">
                <a:latin typeface="Montserrat"/>
                <a:cs typeface="Arial"/>
              </a:rPr>
              <a:t>Head start @ Hurstville (Year 6)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900">
              <a:latin typeface="Montserrat"/>
              <a:cs typeface="Arial"/>
            </a:endParaRPr>
          </a:p>
          <a:p>
            <a:endParaRPr lang="en-US" sz="1900">
              <a:latin typeface="Montserrat"/>
              <a:cs typeface="Arial"/>
            </a:endParaRPr>
          </a:p>
          <a:p>
            <a:endParaRPr lang="en-US" sz="1900">
              <a:solidFill>
                <a:srgbClr val="0070C0"/>
              </a:solidFill>
              <a:latin typeface="Montserrat"/>
              <a:cs typeface="Arial"/>
            </a:endParaRPr>
          </a:p>
        </p:txBody>
      </p:sp>
      <p:sp>
        <p:nvSpPr>
          <p:cNvPr id="9" name="Google Shape;162;p5">
            <a:extLst>
              <a:ext uri="{FF2B5EF4-FFF2-40B4-BE49-F238E27FC236}">
                <a16:creationId xmlns:a16="http://schemas.microsoft.com/office/drawing/2014/main" id="{14DBB830-5A21-BAA8-A94D-8BAAC619F514}"/>
              </a:ext>
            </a:extLst>
          </p:cNvPr>
          <p:cNvSpPr txBox="1">
            <a:spLocks/>
          </p:cNvSpPr>
          <p:nvPr/>
        </p:nvSpPr>
        <p:spPr>
          <a:xfrm>
            <a:off x="8565439" y="4750419"/>
            <a:ext cx="3444628" cy="19236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algn="l">
              <a:lnSpc>
                <a:spcPct val="115000"/>
              </a:lnSpc>
              <a:spcBef>
                <a:spcPts val="600"/>
              </a:spcBef>
            </a:pPr>
            <a:endParaRPr lang="en-US" sz="14000">
              <a:latin typeface="Montserrat" panose="00000500000000000000" pitchFamily="50" charset="0"/>
            </a:endParaRPr>
          </a:p>
        </p:txBody>
      </p:sp>
      <p:sp>
        <p:nvSpPr>
          <p:cNvPr id="8" name="Google Shape;162;p5">
            <a:extLst>
              <a:ext uri="{FF2B5EF4-FFF2-40B4-BE49-F238E27FC236}">
                <a16:creationId xmlns:a16="http://schemas.microsoft.com/office/drawing/2014/main" id="{59C740A3-2037-D1B3-69DE-AC20BA3D6B2E}"/>
              </a:ext>
            </a:extLst>
          </p:cNvPr>
          <p:cNvSpPr txBox="1">
            <a:spLocks/>
          </p:cNvSpPr>
          <p:nvPr/>
        </p:nvSpPr>
        <p:spPr>
          <a:xfrm>
            <a:off x="8565442" y="4831620"/>
            <a:ext cx="3444625" cy="192360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algn="l">
              <a:lnSpc>
                <a:spcPct val="115000"/>
              </a:lnSpc>
              <a:spcBef>
                <a:spcPts val="600"/>
              </a:spcBef>
            </a:pPr>
            <a:r>
              <a:rPr lang="en-US" sz="1800" i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“</a:t>
            </a:r>
            <a:r>
              <a:rPr lang="en-US" sz="18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The Year 7 playground made it much easier to settle in and make new friends.”</a:t>
            </a:r>
          </a:p>
          <a:p>
            <a:pPr marL="180340" algn="r">
              <a:lnSpc>
                <a:spcPct val="115000"/>
              </a:lnSpc>
              <a:spcBef>
                <a:spcPts val="600"/>
              </a:spcBef>
            </a:pPr>
            <a:r>
              <a:rPr lang="en-US" sz="18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Liam, Year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1E960-DFF2-1696-7C2E-95A0FE72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26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BCBD-0A2D-890A-1BED-E90234468CAD}"/>
              </a:ext>
            </a:extLst>
          </p:cNvPr>
          <p:cNvSpPr txBox="1"/>
          <p:nvPr/>
        </p:nvSpPr>
        <p:spPr>
          <a:xfrm>
            <a:off x="501716" y="221381"/>
            <a:ext cx="7525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Montserrat"/>
              </a:rPr>
              <a:t>Year 7 Transition </a:t>
            </a:r>
          </a:p>
          <a:p>
            <a:r>
              <a:rPr lang="en-US" sz="3600" b="1">
                <a:solidFill>
                  <a:srgbClr val="0070C0"/>
                </a:solidFill>
                <a:latin typeface="Montserrat"/>
              </a:rPr>
              <a:t>Programs</a:t>
            </a:r>
          </a:p>
          <a:p>
            <a:endParaRPr lang="en-US" sz="3600" b="1">
              <a:solidFill>
                <a:srgbClr val="0070C0"/>
              </a:solidFill>
              <a:latin typeface="Montserra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400A30-DDD4-50C7-1BBD-647FCDF84B93}"/>
              </a:ext>
            </a:extLst>
          </p:cNvPr>
          <p:cNvSpPr/>
          <p:nvPr/>
        </p:nvSpPr>
        <p:spPr>
          <a:xfrm>
            <a:off x="598464" y="1440641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795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4FFC0-492F-B4C3-95A4-DBCEB6839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r="325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B4CA3-8DD3-92AC-EE33-58D684C85274}"/>
              </a:ext>
            </a:extLst>
          </p:cNvPr>
          <p:cNvSpPr txBox="1"/>
          <p:nvPr/>
        </p:nvSpPr>
        <p:spPr>
          <a:xfrm>
            <a:off x="364559" y="101600"/>
            <a:ext cx="485514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Montserrat"/>
              </a:rPr>
              <a:t>Year 10 Transition Programs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C6401A-426D-DD9B-B6D1-E5A65DF8AD0B}"/>
              </a:ext>
            </a:extLst>
          </p:cNvPr>
          <p:cNvSpPr/>
          <p:nvPr/>
        </p:nvSpPr>
        <p:spPr>
          <a:xfrm flipV="1">
            <a:off x="447976" y="1352724"/>
            <a:ext cx="1708083" cy="1268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Google Shape;255;p27">
            <a:extLst>
              <a:ext uri="{FF2B5EF4-FFF2-40B4-BE49-F238E27FC236}">
                <a16:creationId xmlns:a16="http://schemas.microsoft.com/office/drawing/2014/main" id="{BAD33B13-49E4-1096-FF1E-EB2BC9443521}"/>
              </a:ext>
            </a:extLst>
          </p:cNvPr>
          <p:cNvSpPr txBox="1">
            <a:spLocks/>
          </p:cNvSpPr>
          <p:nvPr/>
        </p:nvSpPr>
        <p:spPr>
          <a:xfrm>
            <a:off x="433138" y="1530369"/>
            <a:ext cx="6819968" cy="4360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50"/>
              </a:spcBef>
            </a:pPr>
            <a:r>
              <a:rPr lang="en-US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 </a:t>
            </a:r>
          </a:p>
          <a:p>
            <a:pPr algn="l">
              <a:spcBef>
                <a:spcPts val="450"/>
              </a:spcBef>
            </a:pPr>
            <a:r>
              <a:rPr lang="en-US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Work Experience 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endParaRPr lang="en-US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algn="l">
              <a:spcBef>
                <a:spcPts val="450"/>
              </a:spcBef>
            </a:pPr>
            <a:r>
              <a:rPr lang="en-US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Alternative programs 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r>
              <a:rPr lang="en-US" sz="20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TAFE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r>
              <a:rPr lang="en-US" sz="20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Youth Engagement Strategy (YES Program)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endParaRPr lang="en-US" sz="1800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algn="l">
              <a:spcBef>
                <a:spcPts val="450"/>
              </a:spcBef>
            </a:pPr>
            <a:r>
              <a:rPr lang="en-US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Study Skills Program</a:t>
            </a:r>
          </a:p>
          <a:p>
            <a:pPr algn="l">
              <a:spcBef>
                <a:spcPts val="450"/>
              </a:spcBef>
            </a:pPr>
            <a:endParaRPr lang="en-US" b="1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algn="l">
              <a:spcBef>
                <a:spcPts val="450"/>
              </a:spcBef>
            </a:pPr>
            <a:r>
              <a:rPr lang="en-US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Visits to Oatley Senior Campus 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r>
              <a:rPr lang="en-US" sz="20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Subject Selection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r>
              <a:rPr lang="en-US" sz="20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Career Expo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r>
              <a:rPr lang="en-US" sz="2000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Orientation program</a:t>
            </a: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endParaRPr lang="en-US" b="1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indent="-342900" algn="l">
              <a:spcBef>
                <a:spcPts val="450"/>
              </a:spcBef>
              <a:buBlip>
                <a:blip r:embed="rId4"/>
              </a:buBlip>
            </a:pPr>
            <a:endParaRPr lang="en-US" b="1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algn="l">
              <a:spcBef>
                <a:spcPts val="450"/>
              </a:spcBef>
            </a:pPr>
            <a:endParaRPr lang="en-US" b="1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2740-1F44-6849-EDFF-ED1EA199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7237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B191AC-9EE7-AC6C-80A0-49F438F67927}"/>
              </a:ext>
            </a:extLst>
          </p:cNvPr>
          <p:cNvSpPr/>
          <p:nvPr/>
        </p:nvSpPr>
        <p:spPr>
          <a:xfrm>
            <a:off x="-21944" y="-35329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1006882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87E77-02A8-82A0-F41F-C61C31322F83}"/>
              </a:ext>
            </a:extLst>
          </p:cNvPr>
          <p:cNvSpPr txBox="1"/>
          <p:nvPr/>
        </p:nvSpPr>
        <p:spPr>
          <a:xfrm>
            <a:off x="0" y="4715962"/>
            <a:ext cx="4057125" cy="39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2200" b="1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Top Blokes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EC42D5-F228-5815-E021-381E41AB322E}"/>
              </a:ext>
            </a:extLst>
          </p:cNvPr>
          <p:cNvSpPr txBox="1"/>
          <p:nvPr/>
        </p:nvSpPr>
        <p:spPr>
          <a:xfrm>
            <a:off x="844873" y="1964285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Gym Club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A3E77F-28BC-5E64-B35A-C17E56D2D254}"/>
              </a:ext>
            </a:extLst>
          </p:cNvPr>
          <p:cNvSpPr txBox="1"/>
          <p:nvPr/>
        </p:nvSpPr>
        <p:spPr>
          <a:xfrm>
            <a:off x="309330" y="3701448"/>
            <a:ext cx="417025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RAISE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0E412-5EF5-CA62-34BA-2185B1479E5B}"/>
              </a:ext>
            </a:extLst>
          </p:cNvPr>
          <p:cNvSpPr txBox="1"/>
          <p:nvPr/>
        </p:nvSpPr>
        <p:spPr>
          <a:xfrm>
            <a:off x="382654" y="352823"/>
            <a:ext cx="627676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4000" b="1">
                <a:solidFill>
                  <a:schemeClr val="bg1"/>
                </a:solidFill>
                <a:latin typeface="Montserrat"/>
              </a:rPr>
              <a:t>Wellbeing Programs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00DCB48-78B3-BB51-E59D-AEEBF67FA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95" y="1825894"/>
            <a:ext cx="5005761" cy="500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6F2213-CA50-1E2B-25CB-C654BE6C65CC}"/>
              </a:ext>
            </a:extLst>
          </p:cNvPr>
          <p:cNvSpPr txBox="1"/>
          <p:nvPr/>
        </p:nvSpPr>
        <p:spPr>
          <a:xfrm>
            <a:off x="2209799" y="1522171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GRIT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3A331-BB0C-FA9C-1D71-803CB7BCC893}"/>
              </a:ext>
            </a:extLst>
          </p:cNvPr>
          <p:cNvSpPr txBox="1"/>
          <p:nvPr/>
        </p:nvSpPr>
        <p:spPr>
          <a:xfrm>
            <a:off x="6488471" y="1242663"/>
            <a:ext cx="1997718" cy="4398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PCYC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FB3A9-326A-FEBB-4621-8A568CCFDEA4}"/>
              </a:ext>
            </a:extLst>
          </p:cNvPr>
          <p:cNvSpPr txBox="1"/>
          <p:nvPr/>
        </p:nvSpPr>
        <p:spPr>
          <a:xfrm>
            <a:off x="315185" y="5721206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Individual Mentoring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4E6B1-4410-036B-BBB7-20087B1350D8}"/>
              </a:ext>
            </a:extLst>
          </p:cNvPr>
          <p:cNvSpPr txBox="1"/>
          <p:nvPr/>
        </p:nvSpPr>
        <p:spPr>
          <a:xfrm>
            <a:off x="8011376" y="2465709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Breakfast Club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D7832-96A6-EE3F-5232-D4207F80AA0F}"/>
              </a:ext>
            </a:extLst>
          </p:cNvPr>
          <p:cNvSpPr txBox="1"/>
          <p:nvPr/>
        </p:nvSpPr>
        <p:spPr>
          <a:xfrm>
            <a:off x="8486189" y="3230528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err="1">
                <a:solidFill>
                  <a:schemeClr val="bg1"/>
                </a:solidFill>
                <a:latin typeface="Montserrat"/>
              </a:rPr>
              <a:t>Lovebites</a:t>
            </a:r>
            <a:endParaRPr lang="en-US" sz="22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5356A-8825-AA80-C6FE-3C6552AF016C}"/>
              </a:ext>
            </a:extLst>
          </p:cNvPr>
          <p:cNvSpPr txBox="1"/>
          <p:nvPr/>
        </p:nvSpPr>
        <p:spPr>
          <a:xfrm>
            <a:off x="8349302" y="5712831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Study Without Stress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3449E-49A2-DE9B-1A45-4F8DF87277C5}"/>
              </a:ext>
            </a:extLst>
          </p:cNvPr>
          <p:cNvSpPr txBox="1"/>
          <p:nvPr/>
        </p:nvSpPr>
        <p:spPr>
          <a:xfrm>
            <a:off x="8200560" y="1667357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After School Basketball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4F0B9-7BBD-ACF6-F7FD-62A11E46F311}"/>
              </a:ext>
            </a:extLst>
          </p:cNvPr>
          <p:cNvSpPr txBox="1"/>
          <p:nvPr/>
        </p:nvSpPr>
        <p:spPr>
          <a:xfrm>
            <a:off x="4770003" y="1282959"/>
            <a:ext cx="200809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       </a:t>
            </a:r>
            <a:r>
              <a:rPr lang="en-US" sz="2200" b="1">
                <a:solidFill>
                  <a:schemeClr val="bg1"/>
                </a:solidFill>
                <a:latin typeface="Montserrat"/>
              </a:rPr>
              <a:t>SUPER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3EB90-56E4-457E-94F6-036853CC8D56}"/>
              </a:ext>
            </a:extLst>
          </p:cNvPr>
          <p:cNvSpPr txBox="1"/>
          <p:nvPr/>
        </p:nvSpPr>
        <p:spPr>
          <a:xfrm>
            <a:off x="9348668" y="4132335"/>
            <a:ext cx="2534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>
                <a:solidFill>
                  <a:schemeClr val="bg1"/>
                </a:solidFill>
                <a:latin typeface="Montserrat"/>
              </a:rPr>
              <a:t>Peer Support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F29E2C-CC01-91CE-4F37-8D2362DC86FC}"/>
              </a:ext>
            </a:extLst>
          </p:cNvPr>
          <p:cNvSpPr txBox="1"/>
          <p:nvPr/>
        </p:nvSpPr>
        <p:spPr>
          <a:xfrm>
            <a:off x="689137" y="2760995"/>
            <a:ext cx="3483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b="1">
                <a:solidFill>
                  <a:schemeClr val="bg1"/>
                </a:solidFill>
                <a:latin typeface="Montserrat"/>
              </a:rPr>
              <a:t>Lunch Club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58856-CE6A-EC42-4C89-41DBC4AEA01D}"/>
              </a:ext>
            </a:extLst>
          </p:cNvPr>
          <p:cNvSpPr txBox="1"/>
          <p:nvPr/>
        </p:nvSpPr>
        <p:spPr>
          <a:xfrm>
            <a:off x="8861196" y="4897154"/>
            <a:ext cx="3075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>
                <a:solidFill>
                  <a:schemeClr val="bg1"/>
                </a:solidFill>
                <a:latin typeface="Montserrat"/>
              </a:rPr>
              <a:t>    Gardening Club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FAE363B-CC35-D386-A68B-D02AF1BA7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1694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B191AC-9EE7-AC6C-80A0-49F438F67927}"/>
              </a:ext>
            </a:extLst>
          </p:cNvPr>
          <p:cNvSpPr/>
          <p:nvPr/>
        </p:nvSpPr>
        <p:spPr>
          <a:xfrm>
            <a:off x="-21944" y="-35329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1019916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87E77-02A8-82A0-F41F-C61C31322F83}"/>
              </a:ext>
            </a:extLst>
          </p:cNvPr>
          <p:cNvSpPr txBox="1"/>
          <p:nvPr/>
        </p:nvSpPr>
        <p:spPr>
          <a:xfrm>
            <a:off x="7518438" y="5450362"/>
            <a:ext cx="4513117" cy="70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</a:pPr>
            <a:r>
              <a:rPr lang="en-US" sz="2200" b="1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Learning and Support Teachers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EC42D5-F228-5815-E021-381E41AB322E}"/>
              </a:ext>
            </a:extLst>
          </p:cNvPr>
          <p:cNvSpPr txBox="1"/>
          <p:nvPr/>
        </p:nvSpPr>
        <p:spPr>
          <a:xfrm>
            <a:off x="633226" y="5721206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Student Support Officer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A3E77F-28BC-5E64-B35A-C17E56D2D254}"/>
              </a:ext>
            </a:extLst>
          </p:cNvPr>
          <p:cNvSpPr txBox="1"/>
          <p:nvPr/>
        </p:nvSpPr>
        <p:spPr>
          <a:xfrm>
            <a:off x="717070" y="3408907"/>
            <a:ext cx="417025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Year Adviser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0E412-5EF5-CA62-34BA-2185B1479E5B}"/>
              </a:ext>
            </a:extLst>
          </p:cNvPr>
          <p:cNvSpPr txBox="1"/>
          <p:nvPr/>
        </p:nvSpPr>
        <p:spPr>
          <a:xfrm>
            <a:off x="382653" y="220666"/>
            <a:ext cx="744589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latin typeface="Montserrat"/>
              </a:rPr>
              <a:t>School Supports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F2213-CA50-1E2B-25CB-C654BE6C65CC}"/>
              </a:ext>
            </a:extLst>
          </p:cNvPr>
          <p:cNvSpPr txBox="1"/>
          <p:nvPr/>
        </p:nvSpPr>
        <p:spPr>
          <a:xfrm>
            <a:off x="2935800" y="1016560"/>
            <a:ext cx="392513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Student Learning Support Officers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3A331-BB0C-FA9C-1D71-803CB7BCC893}"/>
              </a:ext>
            </a:extLst>
          </p:cNvPr>
          <p:cNvSpPr txBox="1"/>
          <p:nvPr/>
        </p:nvSpPr>
        <p:spPr>
          <a:xfrm>
            <a:off x="962192" y="2114562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Head Teacher Wellbeing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FB3A9-326A-FEBB-4621-8A568CCFDEA4}"/>
              </a:ext>
            </a:extLst>
          </p:cNvPr>
          <p:cNvSpPr txBox="1"/>
          <p:nvPr/>
        </p:nvSpPr>
        <p:spPr>
          <a:xfrm>
            <a:off x="501716" y="4560013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Class 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4E6B1-4410-036B-BBB7-20087B1350D8}"/>
              </a:ext>
            </a:extLst>
          </p:cNvPr>
          <p:cNvSpPr txBox="1"/>
          <p:nvPr/>
        </p:nvSpPr>
        <p:spPr>
          <a:xfrm>
            <a:off x="7180450" y="1247079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School Counsellor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D7832-96A6-EE3F-5232-D4207F80AA0F}"/>
              </a:ext>
            </a:extLst>
          </p:cNvPr>
          <p:cNvSpPr txBox="1"/>
          <p:nvPr/>
        </p:nvSpPr>
        <p:spPr>
          <a:xfrm>
            <a:off x="7788384" y="2143749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WHIN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5356A-8825-AA80-C6FE-3C6552AF016C}"/>
              </a:ext>
            </a:extLst>
          </p:cNvPr>
          <p:cNvSpPr txBox="1"/>
          <p:nvPr/>
        </p:nvSpPr>
        <p:spPr>
          <a:xfrm>
            <a:off x="8165445" y="3119717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Principal 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48BE4A15-5C6E-A356-FE6B-1C3438BB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16" y="1988327"/>
            <a:ext cx="4390338" cy="4390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02481-4527-50AE-5A91-99D234B65B75}"/>
              </a:ext>
            </a:extLst>
          </p:cNvPr>
          <p:cNvSpPr txBox="1"/>
          <p:nvPr/>
        </p:nvSpPr>
        <p:spPr>
          <a:xfrm>
            <a:off x="8023589" y="4411265"/>
            <a:ext cx="3925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Montserrat"/>
              </a:rPr>
              <a:t>Deputy Principal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6878B-2E51-3452-24DD-AD67F1BA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349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527C0B-1129-4213-BAFF-53DE754D1800}"/>
              </a:ext>
            </a:extLst>
          </p:cNvPr>
          <p:cNvSpPr/>
          <p:nvPr/>
        </p:nvSpPr>
        <p:spPr>
          <a:xfrm flipH="1">
            <a:off x="2083484" y="0"/>
            <a:ext cx="45719" cy="5331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15E50-9F3A-4E35-89D2-585ADE29AE88}"/>
              </a:ext>
            </a:extLst>
          </p:cNvPr>
          <p:cNvSpPr/>
          <p:nvPr/>
        </p:nvSpPr>
        <p:spPr>
          <a:xfrm>
            <a:off x="1689265" y="982051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01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844D8E-4675-482A-9A84-E58672C98999}"/>
              </a:ext>
            </a:extLst>
          </p:cNvPr>
          <p:cNvSpPr/>
          <p:nvPr/>
        </p:nvSpPr>
        <p:spPr>
          <a:xfrm>
            <a:off x="1689266" y="2396004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02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CDB29D-4887-4EFC-89CA-E8B497B8D125}"/>
              </a:ext>
            </a:extLst>
          </p:cNvPr>
          <p:cNvSpPr/>
          <p:nvPr/>
        </p:nvSpPr>
        <p:spPr>
          <a:xfrm>
            <a:off x="1689265" y="3757823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03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B25A75-693B-496D-8E9E-EC236EED7B71}"/>
              </a:ext>
            </a:extLst>
          </p:cNvPr>
          <p:cNvSpPr/>
          <p:nvPr/>
        </p:nvSpPr>
        <p:spPr>
          <a:xfrm>
            <a:off x="1689264" y="5171776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04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C9918A-7A91-4552-B3A1-165642100DD5}"/>
              </a:ext>
            </a:extLst>
          </p:cNvPr>
          <p:cNvSpPr txBox="1"/>
          <p:nvPr/>
        </p:nvSpPr>
        <p:spPr>
          <a:xfrm>
            <a:off x="2481762" y="1053378"/>
            <a:ext cx="24596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School vision</a:t>
            </a:r>
            <a:endParaRPr lang="en-GB" b="1">
              <a:latin typeface="Montserrat" panose="00000500000000000000" pitchFamily="50" charset="0"/>
            </a:endParaRPr>
          </a:p>
          <a:p>
            <a:r>
              <a:rPr lang="en-GB" b="1">
                <a:latin typeface="Montserrat"/>
              </a:rPr>
              <a:t>statement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B7AB7-F9B2-44A0-81D5-4EC50051C79A}"/>
              </a:ext>
            </a:extLst>
          </p:cNvPr>
          <p:cNvSpPr/>
          <p:nvPr/>
        </p:nvSpPr>
        <p:spPr>
          <a:xfrm flipH="1">
            <a:off x="5566697" y="1765883"/>
            <a:ext cx="45719" cy="5092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6CC21C-0008-4262-BA2C-353FF5F014E9}"/>
              </a:ext>
            </a:extLst>
          </p:cNvPr>
          <p:cNvSpPr/>
          <p:nvPr/>
        </p:nvSpPr>
        <p:spPr>
          <a:xfrm>
            <a:off x="5172478" y="985471"/>
            <a:ext cx="788437" cy="769892"/>
          </a:xfrm>
          <a:prstGeom prst="rect">
            <a:avLst/>
          </a:prstGeom>
          <a:solidFill>
            <a:srgbClr val="2182CD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Montserrat" panose="00000500000000000000" pitchFamily="50" charset="0"/>
              </a:rPr>
              <a:t>05</a:t>
            </a:r>
            <a:endParaRPr lang="en-AU" sz="32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852385-4D05-464E-8117-4534D9CC18B3}"/>
              </a:ext>
            </a:extLst>
          </p:cNvPr>
          <p:cNvSpPr/>
          <p:nvPr/>
        </p:nvSpPr>
        <p:spPr>
          <a:xfrm>
            <a:off x="5172479" y="2399424"/>
            <a:ext cx="788437" cy="769892"/>
          </a:xfrm>
          <a:prstGeom prst="rect">
            <a:avLst/>
          </a:prstGeom>
          <a:solidFill>
            <a:srgbClr val="2182CD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Montserrat" panose="00000500000000000000" pitchFamily="50" charset="0"/>
              </a:rPr>
              <a:t>06</a:t>
            </a:r>
            <a:endParaRPr lang="en-AU" sz="32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3133BC-2C88-4D6E-B355-44E9CCBFDCF1}"/>
              </a:ext>
            </a:extLst>
          </p:cNvPr>
          <p:cNvSpPr/>
          <p:nvPr/>
        </p:nvSpPr>
        <p:spPr>
          <a:xfrm>
            <a:off x="5172478" y="3761243"/>
            <a:ext cx="788437" cy="769892"/>
          </a:xfrm>
          <a:prstGeom prst="rect">
            <a:avLst/>
          </a:prstGeom>
          <a:solidFill>
            <a:srgbClr val="2182CD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Montserrat" panose="00000500000000000000" pitchFamily="50" charset="0"/>
              </a:rPr>
              <a:t>07</a:t>
            </a:r>
            <a:endParaRPr lang="en-AU" sz="32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1E97AB-277B-4495-9F29-C202B781201B}"/>
              </a:ext>
            </a:extLst>
          </p:cNvPr>
          <p:cNvSpPr/>
          <p:nvPr/>
        </p:nvSpPr>
        <p:spPr>
          <a:xfrm>
            <a:off x="5172477" y="5175196"/>
            <a:ext cx="788437" cy="769892"/>
          </a:xfrm>
          <a:prstGeom prst="rect">
            <a:avLst/>
          </a:prstGeom>
          <a:solidFill>
            <a:srgbClr val="2182CD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Montserrat" panose="00000500000000000000" pitchFamily="50" charset="0"/>
              </a:rPr>
              <a:t>08</a:t>
            </a:r>
            <a:endParaRPr lang="en-AU" sz="32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C7EB3-5ED1-472D-A149-92713D3BD87B}"/>
              </a:ext>
            </a:extLst>
          </p:cNvPr>
          <p:cNvSpPr/>
          <p:nvPr/>
        </p:nvSpPr>
        <p:spPr>
          <a:xfrm flipH="1">
            <a:off x="9115356" y="-8389"/>
            <a:ext cx="45719" cy="55685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A5EDDD-B728-468D-A524-F88CD7A29356}"/>
              </a:ext>
            </a:extLst>
          </p:cNvPr>
          <p:cNvSpPr/>
          <p:nvPr/>
        </p:nvSpPr>
        <p:spPr>
          <a:xfrm>
            <a:off x="8721137" y="973662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09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CDFBA7-564E-4FBF-AFA4-3805306D2E01}"/>
              </a:ext>
            </a:extLst>
          </p:cNvPr>
          <p:cNvSpPr/>
          <p:nvPr/>
        </p:nvSpPr>
        <p:spPr>
          <a:xfrm>
            <a:off x="8721138" y="2387615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10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11CB39-70B1-4839-9BEA-C85AC2D490C8}"/>
              </a:ext>
            </a:extLst>
          </p:cNvPr>
          <p:cNvSpPr/>
          <p:nvPr/>
        </p:nvSpPr>
        <p:spPr>
          <a:xfrm>
            <a:off x="8721137" y="3749434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11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E561EE-FB27-441A-94E4-0E87FA6A134D}"/>
              </a:ext>
            </a:extLst>
          </p:cNvPr>
          <p:cNvSpPr/>
          <p:nvPr/>
        </p:nvSpPr>
        <p:spPr>
          <a:xfrm>
            <a:off x="8721136" y="5163387"/>
            <a:ext cx="788437" cy="7698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  <a:latin typeface="Montserrat" panose="00000500000000000000" pitchFamily="50" charset="0"/>
              </a:rPr>
              <a:t>12</a:t>
            </a:r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FD06A2-F6BF-4939-BFD2-0C7825470FF7}"/>
              </a:ext>
            </a:extLst>
          </p:cNvPr>
          <p:cNvSpPr/>
          <p:nvPr/>
        </p:nvSpPr>
        <p:spPr>
          <a:xfrm>
            <a:off x="-21942" y="0"/>
            <a:ext cx="1041568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60222-45A7-48E7-91E0-C64E3953C18D}"/>
              </a:ext>
            </a:extLst>
          </p:cNvPr>
          <p:cNvSpPr txBox="1"/>
          <p:nvPr/>
        </p:nvSpPr>
        <p:spPr>
          <a:xfrm rot="10800000">
            <a:off x="11684" y="16261"/>
            <a:ext cx="923330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Montserrat ExtraBold" panose="00000900000000000000" pitchFamily="50" charset="0"/>
              </a:rPr>
              <a:t>OVERVIEW</a:t>
            </a:r>
            <a:endParaRPr lang="en-AU" sz="4800" b="1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892774-715E-4B12-96FD-17D17DEDC1B3}"/>
              </a:ext>
            </a:extLst>
          </p:cNvPr>
          <p:cNvSpPr txBox="1"/>
          <p:nvPr/>
        </p:nvSpPr>
        <p:spPr>
          <a:xfrm>
            <a:off x="2481762" y="2596284"/>
            <a:ext cx="245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ontserrat" panose="00000500000000000000" pitchFamily="50" charset="0"/>
              </a:rPr>
              <a:t>Staff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403D3E-3372-4B8C-B437-E6E6BE4C18EC}"/>
              </a:ext>
            </a:extLst>
          </p:cNvPr>
          <p:cNvSpPr txBox="1"/>
          <p:nvPr/>
        </p:nvSpPr>
        <p:spPr>
          <a:xfrm>
            <a:off x="2521889" y="3966492"/>
            <a:ext cx="24596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College structure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6C310F-E3CE-47CF-B984-A71548BCA509}"/>
              </a:ext>
            </a:extLst>
          </p:cNvPr>
          <p:cNvSpPr txBox="1"/>
          <p:nvPr/>
        </p:nvSpPr>
        <p:spPr>
          <a:xfrm>
            <a:off x="6038955" y="5228333"/>
            <a:ext cx="24596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Wellbeing Programs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EE3A3E-46EC-42E8-8BF1-A69154B28F3D}"/>
              </a:ext>
            </a:extLst>
          </p:cNvPr>
          <p:cNvSpPr txBox="1"/>
          <p:nvPr/>
        </p:nvSpPr>
        <p:spPr>
          <a:xfrm>
            <a:off x="9576935" y="1061008"/>
            <a:ext cx="24596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Leadership Opportunities 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D24785-CB64-46F1-9493-9FAB87ECA4A3}"/>
              </a:ext>
            </a:extLst>
          </p:cNvPr>
          <p:cNvSpPr txBox="1"/>
          <p:nvPr/>
        </p:nvSpPr>
        <p:spPr>
          <a:xfrm>
            <a:off x="9555295" y="2455352"/>
            <a:ext cx="24596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College Programs</a:t>
            </a:r>
            <a:endParaRPr lang="en-GB" b="1">
              <a:latin typeface="Montserrat" panose="00000500000000000000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250DE7-8CF7-4790-8F6F-46C33C4EE5F8}"/>
              </a:ext>
            </a:extLst>
          </p:cNvPr>
          <p:cNvSpPr txBox="1"/>
          <p:nvPr/>
        </p:nvSpPr>
        <p:spPr>
          <a:xfrm>
            <a:off x="2555742" y="5248496"/>
            <a:ext cx="24882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Coeducational Setting 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689890-D351-4D28-9E2D-94F1BF2340FC}"/>
              </a:ext>
            </a:extLst>
          </p:cNvPr>
          <p:cNvSpPr txBox="1"/>
          <p:nvPr/>
        </p:nvSpPr>
        <p:spPr>
          <a:xfrm>
            <a:off x="5986081" y="1097223"/>
            <a:ext cx="245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ontserrat" panose="00000500000000000000" pitchFamily="50" charset="0"/>
              </a:rPr>
              <a:t>Teaching and  Learning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14329A-DF51-416E-B884-DDBD69759D1D}"/>
              </a:ext>
            </a:extLst>
          </p:cNvPr>
          <p:cNvSpPr txBox="1"/>
          <p:nvPr/>
        </p:nvSpPr>
        <p:spPr>
          <a:xfrm>
            <a:off x="6026208" y="2515936"/>
            <a:ext cx="24596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Literacy and numeracy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D6C1E4-9D51-4B89-B385-AF949C274669}"/>
              </a:ext>
            </a:extLst>
          </p:cNvPr>
          <p:cNvSpPr txBox="1"/>
          <p:nvPr/>
        </p:nvSpPr>
        <p:spPr>
          <a:xfrm>
            <a:off x="5993896" y="3809620"/>
            <a:ext cx="24703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Positive Behaviour for Learning </a:t>
            </a:r>
            <a:endParaRPr lang="en-AU" b="1">
              <a:latin typeface="Montserrat" panose="00000500000000000000" pitchFamily="50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1DBF73-8F6E-42CB-9711-67C4FD3CE353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47" name="object 2">
              <a:extLst>
                <a:ext uri="{FF2B5EF4-FFF2-40B4-BE49-F238E27FC236}">
                  <a16:creationId xmlns:a16="http://schemas.microsoft.com/office/drawing/2014/main" id="{33154F80-84A8-490B-B930-8AAEC7089369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">
              <a:extLst>
                <a:ext uri="{FF2B5EF4-FFF2-40B4-BE49-F238E27FC236}">
                  <a16:creationId xmlns:a16="http://schemas.microsoft.com/office/drawing/2014/main" id="{3C57FA51-47D8-4E53-BC04-BC79A92310A5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">
              <a:extLst>
                <a:ext uri="{FF2B5EF4-FFF2-40B4-BE49-F238E27FC236}">
                  <a16:creationId xmlns:a16="http://schemas.microsoft.com/office/drawing/2014/main" id="{EE73D388-19BC-449A-A8E6-2C3E0DEF5B74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752B9F27-EB15-4CD9-9C48-55CB29E4147B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DF13C1-8F0D-4F04-A846-15EADA51F56E}"/>
              </a:ext>
            </a:extLst>
          </p:cNvPr>
          <p:cNvSpPr txBox="1"/>
          <p:nvPr/>
        </p:nvSpPr>
        <p:spPr>
          <a:xfrm>
            <a:off x="9528598" y="3836048"/>
            <a:ext cx="25207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Parent Engagement</a:t>
            </a:r>
            <a:endParaRPr lang="en-AU" b="1">
              <a:latin typeface="Montserrat" panose="00000500000000000000" pitchFamily="5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EA5A23-27C6-4371-8ECA-57F5E9623607}"/>
              </a:ext>
            </a:extLst>
          </p:cNvPr>
          <p:cNvSpPr txBox="1"/>
          <p:nvPr/>
        </p:nvSpPr>
        <p:spPr>
          <a:xfrm>
            <a:off x="9568036" y="5213276"/>
            <a:ext cx="24596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latin typeface="Montserrat"/>
              </a:rPr>
              <a:t>Oatley Senior Campus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180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94A346-55D2-DED8-6306-A3B795CA2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b="4874"/>
          <a:stretch/>
        </p:blipFill>
        <p:spPr>
          <a:xfrm>
            <a:off x="4796161" y="114532"/>
            <a:ext cx="7211112" cy="4338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6E44E-BCAC-1127-FDC0-00CD1D8DA88B}"/>
              </a:ext>
            </a:extLst>
          </p:cNvPr>
          <p:cNvSpPr txBox="1"/>
          <p:nvPr/>
        </p:nvSpPr>
        <p:spPr>
          <a:xfrm>
            <a:off x="3278460" y="5313942"/>
            <a:ext cx="85108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AU" sz="3600" b="1">
                <a:solidFill>
                  <a:srgbClr val="0070C0"/>
                </a:solidFill>
                <a:latin typeface="Montserrat"/>
              </a:rPr>
              <a:t>Leadership opportunities</a:t>
            </a:r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B211E-C832-0CF0-54C0-504198DFB0CA}"/>
              </a:ext>
            </a:extLst>
          </p:cNvPr>
          <p:cNvSpPr/>
          <p:nvPr/>
        </p:nvSpPr>
        <p:spPr>
          <a:xfrm>
            <a:off x="9961488" y="6083383"/>
            <a:ext cx="1708083" cy="126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A3AFE-1934-3FE7-F7DC-A056EDA6D1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r="22155"/>
          <a:stretch/>
        </p:blipFill>
        <p:spPr>
          <a:xfrm>
            <a:off x="100135" y="114532"/>
            <a:ext cx="4554420" cy="4338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D2975-4BD9-EBE9-E82F-659F9C6E3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5" y="4516138"/>
            <a:ext cx="4554420" cy="22419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5254B-5C43-6D2D-27A2-1C4A5F57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887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5017-AFE8-A1C4-E540-1BBA7412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7F5605-66DD-F3E3-557F-7E6211145AE1}"/>
              </a:ext>
            </a:extLst>
          </p:cNvPr>
          <p:cNvSpPr/>
          <p:nvPr/>
        </p:nvSpPr>
        <p:spPr>
          <a:xfrm>
            <a:off x="-21944" y="0"/>
            <a:ext cx="3867803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8066B-8394-4AE6-7163-C6311352840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B8C33A-B060-C8FA-4533-EEEA833A201E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0EAABDB1-AD7B-AE93-0F20-20FB7F860BEA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E1DEE08B-CC38-1633-5C58-84CD7D64B59F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70E3D7F7-F22E-CC7B-80F7-C0BEF652ED6C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8C7B0784-D070-73C2-B896-9EC50CE31A83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235111C-399D-D408-2DE9-39AF978F5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4" y="5776856"/>
            <a:ext cx="2435718" cy="875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B6C96-09A5-0E36-AFCB-910D4D388F07}"/>
              </a:ext>
            </a:extLst>
          </p:cNvPr>
          <p:cNvSpPr txBox="1"/>
          <p:nvPr/>
        </p:nvSpPr>
        <p:spPr>
          <a:xfrm>
            <a:off x="172357" y="2022929"/>
            <a:ext cx="3592284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>
                <a:solidFill>
                  <a:schemeClr val="bg1"/>
                </a:solidFill>
                <a:latin typeface="Montserrat"/>
              </a:rPr>
              <a:t>Parent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59798-0E42-3954-B52E-5280DCC1F43F}"/>
              </a:ext>
            </a:extLst>
          </p:cNvPr>
          <p:cNvSpPr txBox="1"/>
          <p:nvPr/>
        </p:nvSpPr>
        <p:spPr>
          <a:xfrm>
            <a:off x="4996303" y="1084531"/>
            <a:ext cx="5550849" cy="481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Open Night 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Year 6 into 7 Orientation 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Support Unit Orientation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Meet the Teacher BBQ (Year 7)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Parent Teacher Night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ROSE Assemblies (Semester)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Subject Selection Evening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Parent Seminars </a:t>
            </a:r>
          </a:p>
          <a:p>
            <a:pPr marL="980440" lvl="1" indent="-342900">
              <a:lnSpc>
                <a:spcPct val="15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P&amp;C Committee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11969-87EA-C9AA-FF6D-A7DEB31F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4327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62DA0A-76E3-42BE-B1A4-6623F3D28FA0}"/>
              </a:ext>
            </a:extLst>
          </p:cNvPr>
          <p:cNvSpPr/>
          <p:nvPr/>
        </p:nvSpPr>
        <p:spPr>
          <a:xfrm>
            <a:off x="-21944" y="0"/>
            <a:ext cx="3867803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76A122-3DAE-4F16-B803-3530DD63EB2E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68A63EA4-0E17-4627-BEB7-1B9E4811FA48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5D360796-12B1-47FA-AFB9-6C973C6110B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6A322BD0-A29A-475D-A3D3-680AEFC6FE47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1C1266F4-6B6D-48AD-A1FF-CB3DA858C6B8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0D5E23B-6645-6F74-DB9E-A831CB61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4" y="5776856"/>
            <a:ext cx="2435718" cy="875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DCB4B0-5C3C-4678-2B28-7CF590FB4FE7}"/>
              </a:ext>
            </a:extLst>
          </p:cNvPr>
          <p:cNvSpPr txBox="1"/>
          <p:nvPr/>
        </p:nvSpPr>
        <p:spPr>
          <a:xfrm>
            <a:off x="172357" y="2022929"/>
            <a:ext cx="35922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Homework Centre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E1B2C30-6D9B-1FB9-6B69-B21CE769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0715" y="2579744"/>
            <a:ext cx="5463066" cy="3640080"/>
          </a:xfrm>
          <a:prstGeom prst="rect">
            <a:avLst/>
          </a:prstGeom>
          <a:ln w="127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AA175-6A27-F534-6ABC-EFACCE31F2DC}"/>
              </a:ext>
            </a:extLst>
          </p:cNvPr>
          <p:cNvSpPr txBox="1"/>
          <p:nvPr/>
        </p:nvSpPr>
        <p:spPr>
          <a:xfrm>
            <a:off x="5082931" y="1001712"/>
            <a:ext cx="555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Montserrat"/>
                <a:cs typeface="Arial"/>
              </a:rPr>
              <a:t>Homework Centre is available for all students to attend and is run by members of the teaching staff to assist students to complete work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58384-44B3-88B3-6747-8F93F38E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8416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055A1F-5E7F-6A78-0CBB-F450C7EEF685}"/>
              </a:ext>
            </a:extLst>
          </p:cNvPr>
          <p:cNvSpPr/>
          <p:nvPr/>
        </p:nvSpPr>
        <p:spPr>
          <a:xfrm>
            <a:off x="0" y="-78849"/>
            <a:ext cx="12213944" cy="7015697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713349"/>
            <a:ext cx="101409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BYOD (Bring Your Own Device)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482790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icture containing computer, picture frame&#10;&#10;Description automatically generated">
            <a:extLst>
              <a:ext uri="{FF2B5EF4-FFF2-40B4-BE49-F238E27FC236}">
                <a16:creationId xmlns:a16="http://schemas.microsoft.com/office/drawing/2014/main" id="{0BB19F5D-36DC-A745-F3A9-BEEF7D523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86" y="309486"/>
            <a:ext cx="5202371" cy="52023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0F35A-AC17-678E-E6FE-E4A911A9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215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055A1F-5E7F-6A78-0CBB-F450C7EEF685}"/>
              </a:ext>
            </a:extLst>
          </p:cNvPr>
          <p:cNvSpPr/>
          <p:nvPr/>
        </p:nvSpPr>
        <p:spPr>
          <a:xfrm>
            <a:off x="0" y="-78849"/>
            <a:ext cx="12213944" cy="7015697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713349"/>
            <a:ext cx="101409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Montserrat"/>
              </a:rPr>
              <a:t>Co-curricular Experiences 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482790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5AE125B-3C9F-BF3E-8FC0-3BBCD590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7" y="187924"/>
            <a:ext cx="4164979" cy="312605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A9B1A-4F59-683D-094E-19ACDD77E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b="4273"/>
          <a:stretch/>
        </p:blipFill>
        <p:spPr>
          <a:xfrm>
            <a:off x="1839899" y="187924"/>
            <a:ext cx="4256101" cy="2595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03F3-B0F0-4107-23CB-74DD8256B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7091"/>
          <a:stretch/>
        </p:blipFill>
        <p:spPr>
          <a:xfrm>
            <a:off x="1355757" y="2971091"/>
            <a:ext cx="4493941" cy="2571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0BD47-CB5C-CB75-6C55-FDE9882E6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832" y="3592185"/>
            <a:ext cx="4493941" cy="28007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F172D-889B-9085-2A44-D5D2A3D4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889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B5D76BA-92DB-4415-B6F0-D782876F2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3119" r="27410" b="3662"/>
          <a:stretch/>
        </p:blipFill>
        <p:spPr>
          <a:xfrm>
            <a:off x="8999147" y="568215"/>
            <a:ext cx="2716568" cy="5353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82CDFC-5B0C-445B-8DD5-E0AB1F85C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81"/>
          <a:stretch/>
        </p:blipFill>
        <p:spPr>
          <a:xfrm>
            <a:off x="-24066" y="0"/>
            <a:ext cx="3195514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199EA4-49EB-462E-9BD0-8042CD6B6E77}"/>
              </a:ext>
            </a:extLst>
          </p:cNvPr>
          <p:cNvSpPr/>
          <p:nvPr/>
        </p:nvSpPr>
        <p:spPr>
          <a:xfrm>
            <a:off x="-30748" y="0"/>
            <a:ext cx="3202196" cy="6858000"/>
          </a:xfrm>
          <a:prstGeom prst="rect">
            <a:avLst/>
          </a:prstGeom>
          <a:gradFill flip="none" rotWithShape="1">
            <a:gsLst>
              <a:gs pos="50000">
                <a:srgbClr val="0070C0">
                  <a:alpha val="0"/>
                </a:srgbClr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3EE761-2512-46F5-B03A-C318DF63903F}"/>
              </a:ext>
            </a:extLst>
          </p:cNvPr>
          <p:cNvSpPr txBox="1"/>
          <p:nvPr/>
        </p:nvSpPr>
        <p:spPr>
          <a:xfrm rot="10800000" flipV="1">
            <a:off x="3752817" y="3348051"/>
            <a:ext cx="45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u="sng">
                <a:latin typeface="Montserrat"/>
              </a:rPr>
              <a:t>https://</a:t>
            </a:r>
            <a:r>
              <a:rPr lang="en-US" sz="1600" u="sng">
                <a:latin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</a:t>
            </a:r>
            <a:r>
              <a:rPr lang="en-US" sz="1600" u="sng">
                <a:latin typeface="Montserrat"/>
              </a:rPr>
              <a:t>@grchurstvillecampus1842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EBF89-88D7-4DBB-A667-393BCEC928F1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1CBBF80C-C76C-4E2F-B4C5-1ECF37EB77E5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4E765C18-5089-47B8-8183-F5D0ABB1171D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">
              <a:extLst>
                <a:ext uri="{FF2B5EF4-FFF2-40B4-BE49-F238E27FC236}">
                  <a16:creationId xmlns:a16="http://schemas.microsoft.com/office/drawing/2014/main" id="{CCA22340-CD3B-4365-8971-A92885AC45AD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">
              <a:extLst>
                <a:ext uri="{FF2B5EF4-FFF2-40B4-BE49-F238E27FC236}">
                  <a16:creationId xmlns:a16="http://schemas.microsoft.com/office/drawing/2014/main" id="{314086A6-D66F-479A-8FED-145E7C4B38A3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1F971C-EE80-4139-B293-B8A95729FDDD}"/>
              </a:ext>
            </a:extLst>
          </p:cNvPr>
          <p:cNvCxnSpPr>
            <a:cxnSpLocks/>
          </p:cNvCxnSpPr>
          <p:nvPr/>
        </p:nvCxnSpPr>
        <p:spPr>
          <a:xfrm flipH="1">
            <a:off x="9789086" y="1961414"/>
            <a:ext cx="1067110" cy="7475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DE7AFD-6CE5-4AF1-B5FF-8218D7C05F59}"/>
              </a:ext>
            </a:extLst>
          </p:cNvPr>
          <p:cNvCxnSpPr>
            <a:cxnSpLocks/>
          </p:cNvCxnSpPr>
          <p:nvPr/>
        </p:nvCxnSpPr>
        <p:spPr>
          <a:xfrm flipH="1">
            <a:off x="10709464" y="1998052"/>
            <a:ext cx="108620" cy="15625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72F879-1580-4F80-80B2-1CC7812EE2C6}"/>
              </a:ext>
            </a:extLst>
          </p:cNvPr>
          <p:cNvCxnSpPr>
            <a:cxnSpLocks/>
          </p:cNvCxnSpPr>
          <p:nvPr/>
        </p:nvCxnSpPr>
        <p:spPr>
          <a:xfrm flipH="1" flipV="1">
            <a:off x="9731738" y="2731195"/>
            <a:ext cx="676002" cy="9602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94D39DD-3671-4A4A-B882-B08136396849}"/>
              </a:ext>
            </a:extLst>
          </p:cNvPr>
          <p:cNvSpPr/>
          <p:nvPr/>
        </p:nvSpPr>
        <p:spPr>
          <a:xfrm>
            <a:off x="10105323" y="3564524"/>
            <a:ext cx="1049308" cy="1049308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01DD25-3CFC-4443-A494-B275BE42F933}"/>
              </a:ext>
            </a:extLst>
          </p:cNvPr>
          <p:cNvSpPr/>
          <p:nvPr/>
        </p:nvSpPr>
        <p:spPr>
          <a:xfrm>
            <a:off x="9355250" y="2275161"/>
            <a:ext cx="867672" cy="867672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CBCB693-4ED9-4C6E-9FB2-253EDCC199CF}"/>
              </a:ext>
            </a:extLst>
          </p:cNvPr>
          <p:cNvSpPr/>
          <p:nvPr/>
        </p:nvSpPr>
        <p:spPr>
          <a:xfrm>
            <a:off x="10395778" y="1500996"/>
            <a:ext cx="920836" cy="920836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419CC0B-CE09-45E9-9E45-0AF5CEAC3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42" y="2465970"/>
            <a:ext cx="459945" cy="45994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109A382-DC54-4543-8112-7923C6E31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53" y="3793698"/>
            <a:ext cx="573047" cy="61699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A9A8722-267C-44C9-8A63-F41C27B5E4F5}"/>
              </a:ext>
            </a:extLst>
          </p:cNvPr>
          <p:cNvGrpSpPr/>
          <p:nvPr/>
        </p:nvGrpSpPr>
        <p:grpSpPr>
          <a:xfrm>
            <a:off x="2766543" y="1664511"/>
            <a:ext cx="807628" cy="807628"/>
            <a:chOff x="2623072" y="2116954"/>
            <a:chExt cx="1049308" cy="104930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D78FAC7-DD4D-4170-B4B5-4F76FBB5B769}"/>
                </a:ext>
              </a:extLst>
            </p:cNvPr>
            <p:cNvSpPr/>
            <p:nvPr/>
          </p:nvSpPr>
          <p:spPr>
            <a:xfrm>
              <a:off x="2623072" y="2116954"/>
              <a:ext cx="1049308" cy="10493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B80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78BF76DE-A7CB-42CB-8C46-4541987B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737" y="2312554"/>
              <a:ext cx="658107" cy="65810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ADF06F-3738-41BE-A880-9CE1BE0786D6}"/>
              </a:ext>
            </a:extLst>
          </p:cNvPr>
          <p:cNvGrpSpPr/>
          <p:nvPr/>
        </p:nvGrpSpPr>
        <p:grpSpPr>
          <a:xfrm>
            <a:off x="2725721" y="3244832"/>
            <a:ext cx="848322" cy="848322"/>
            <a:chOff x="2612957" y="3642737"/>
            <a:chExt cx="1049308" cy="10493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4992D69-3354-42C4-B977-9A9F895DA609}"/>
                </a:ext>
              </a:extLst>
            </p:cNvPr>
            <p:cNvSpPr/>
            <p:nvPr/>
          </p:nvSpPr>
          <p:spPr>
            <a:xfrm>
              <a:off x="2612957" y="3642737"/>
              <a:ext cx="1049308" cy="10493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61C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BC2A52B-C018-4E8D-837B-C1386649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427" y="3850827"/>
              <a:ext cx="617055" cy="617055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9826FD-4135-4FE5-B9A2-BCACE5C58403}"/>
              </a:ext>
            </a:extLst>
          </p:cNvPr>
          <p:cNvGrpSpPr/>
          <p:nvPr/>
        </p:nvGrpSpPr>
        <p:grpSpPr>
          <a:xfrm>
            <a:off x="2721189" y="4900132"/>
            <a:ext cx="816839" cy="816839"/>
            <a:chOff x="2623072" y="5178472"/>
            <a:chExt cx="1049308" cy="104930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4B4DB-12F5-411F-804C-E6976869C82C}"/>
                </a:ext>
              </a:extLst>
            </p:cNvPr>
            <p:cNvSpPr/>
            <p:nvPr/>
          </p:nvSpPr>
          <p:spPr>
            <a:xfrm>
              <a:off x="2623072" y="5178472"/>
              <a:ext cx="1049308" cy="10493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E1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E07E0F8-69EB-4E56-BD33-C9CFAE088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691" y="5379274"/>
              <a:ext cx="624147" cy="624147"/>
            </a:xfrm>
            <a:prstGeom prst="rect">
              <a:avLst/>
            </a:prstGeom>
          </p:spPr>
        </p:pic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BD2E6BA-544D-45C9-B78E-CD5823DC1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135" y="1664511"/>
            <a:ext cx="850897" cy="5914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9048F5-832B-45AD-8203-0A156C92AEA0}"/>
              </a:ext>
            </a:extLst>
          </p:cNvPr>
          <p:cNvSpPr txBox="1"/>
          <p:nvPr/>
        </p:nvSpPr>
        <p:spPr>
          <a:xfrm>
            <a:off x="3681085" y="237161"/>
            <a:ext cx="437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latin typeface="Montserrat" panose="00000500000000000000" pitchFamily="50" charset="0"/>
              </a:rPr>
              <a:t>Stay connected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C3C77-DF0A-90A0-9B2A-0FE12EF1BCDE}"/>
              </a:ext>
            </a:extLst>
          </p:cNvPr>
          <p:cNvSpPr txBox="1"/>
          <p:nvPr/>
        </p:nvSpPr>
        <p:spPr>
          <a:xfrm>
            <a:off x="3811204" y="1815060"/>
            <a:ext cx="485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Montserra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https://www.facebook.com/GRCHurstvilleCampus</a:t>
            </a:r>
            <a:r>
              <a:rPr lang="en-US" sz="1600" u="sng">
                <a:latin typeface="Montserra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417A8-EEB9-53D6-2F0B-793F86174C72}"/>
              </a:ext>
            </a:extLst>
          </p:cNvPr>
          <p:cNvSpPr txBox="1"/>
          <p:nvPr/>
        </p:nvSpPr>
        <p:spPr>
          <a:xfrm>
            <a:off x="3791465" y="4970316"/>
            <a:ext cx="450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https://www.instagram.com/grchurstvillecampus/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CC246-F506-224D-34DA-B9025385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60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wearing a blue skirt and blue leg warmers&#10;&#10;Description automatically generated">
            <a:extLst>
              <a:ext uri="{FF2B5EF4-FFF2-40B4-BE49-F238E27FC236}">
                <a16:creationId xmlns:a16="http://schemas.microsoft.com/office/drawing/2014/main" id="{8E162DEC-8F5C-EDA8-7F4A-3CB2B85E5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" t="15294" r="485" b="10488"/>
          <a:stretch/>
        </p:blipFill>
        <p:spPr>
          <a:xfrm>
            <a:off x="3988035" y="2704243"/>
            <a:ext cx="2108254" cy="2932248"/>
          </a:xfrm>
          <a:prstGeom prst="rect">
            <a:avLst/>
          </a:prstGeom>
        </p:spPr>
      </p:pic>
      <p:pic>
        <p:nvPicPr>
          <p:cNvPr id="12" name="Picture 11" descr="A person in a lab coat working in a laboratory&#10;&#10;Description automatically generated">
            <a:extLst>
              <a:ext uri="{FF2B5EF4-FFF2-40B4-BE49-F238E27FC236}">
                <a16:creationId xmlns:a16="http://schemas.microsoft.com/office/drawing/2014/main" id="{F133238A-7F77-B282-6A38-83B57A2A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" y="4131758"/>
            <a:ext cx="3964329" cy="2713622"/>
          </a:xfrm>
          <a:prstGeom prst="rect">
            <a:avLst/>
          </a:prstGeom>
        </p:spPr>
      </p:pic>
      <p:pic>
        <p:nvPicPr>
          <p:cNvPr id="20" name="Picture 19" descr="A group of people looking at a piece of paper&#10;&#10;Description automatically generated">
            <a:extLst>
              <a:ext uri="{FF2B5EF4-FFF2-40B4-BE49-F238E27FC236}">
                <a16:creationId xmlns:a16="http://schemas.microsoft.com/office/drawing/2014/main" id="{F92C63BA-0D99-E0EB-D7E9-D6B335B25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" y="2783343"/>
            <a:ext cx="2041813" cy="13679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D792454-F196-4C8B-8E53-FA9BE4841AAB}"/>
              </a:ext>
            </a:extLst>
          </p:cNvPr>
          <p:cNvSpPr/>
          <p:nvPr/>
        </p:nvSpPr>
        <p:spPr>
          <a:xfrm>
            <a:off x="1944148" y="2773775"/>
            <a:ext cx="2049565" cy="135333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A building with a sign on it&#10;&#10;Description automatically generated">
            <a:extLst>
              <a:ext uri="{FF2B5EF4-FFF2-40B4-BE49-F238E27FC236}">
                <a16:creationId xmlns:a16="http://schemas.microsoft.com/office/drawing/2014/main" id="{66C04CDB-FC0A-B068-401D-5CCEBB551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" t="5519" r="-179"/>
          <a:stretch/>
        </p:blipFill>
        <p:spPr>
          <a:xfrm>
            <a:off x="17310" y="-36226"/>
            <a:ext cx="3977197" cy="2803219"/>
          </a:xfrm>
          <a:prstGeom prst="rect">
            <a:avLst/>
          </a:prstGeom>
        </p:spPr>
      </p:pic>
      <p:pic>
        <p:nvPicPr>
          <p:cNvPr id="22" name="Picture 21" descr="A group of people in uniform&#10;&#10;Description automatically generated">
            <a:extLst>
              <a:ext uri="{FF2B5EF4-FFF2-40B4-BE49-F238E27FC236}">
                <a16:creationId xmlns:a16="http://schemas.microsoft.com/office/drawing/2014/main" id="{0C443D82-FCF5-495C-0C68-CBCC44AA20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9" t="91" r="2555" b="-80"/>
          <a:stretch/>
        </p:blipFill>
        <p:spPr>
          <a:xfrm>
            <a:off x="8204399" y="13656"/>
            <a:ext cx="3987637" cy="2742275"/>
          </a:xfrm>
          <a:prstGeom prst="rect">
            <a:avLst/>
          </a:prstGeom>
        </p:spPr>
      </p:pic>
      <p:pic>
        <p:nvPicPr>
          <p:cNvPr id="2" name="Picture 1" descr="A group of women dancing&#10;&#10;Description automatically generated">
            <a:extLst>
              <a:ext uri="{FF2B5EF4-FFF2-40B4-BE49-F238E27FC236}">
                <a16:creationId xmlns:a16="http://schemas.microsoft.com/office/drawing/2014/main" id="{69E3C3A7-817E-9774-6BC2-0257B92F7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032" y="-4646"/>
            <a:ext cx="2131672" cy="148545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8DD94F-0EC3-4936-AC65-4FA1BE251EFE}"/>
              </a:ext>
            </a:extLst>
          </p:cNvPr>
          <p:cNvSpPr/>
          <p:nvPr/>
        </p:nvSpPr>
        <p:spPr>
          <a:xfrm>
            <a:off x="3991593" y="-7463"/>
            <a:ext cx="2088743" cy="1392963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81A460-CD05-488D-BAE2-F53D792ADC57}"/>
              </a:ext>
            </a:extLst>
          </p:cNvPr>
          <p:cNvSpPr/>
          <p:nvPr/>
        </p:nvSpPr>
        <p:spPr>
          <a:xfrm>
            <a:off x="6101695" y="1373369"/>
            <a:ext cx="2103694" cy="13724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83B4A9-8418-41DC-B62D-154FD468D27C}"/>
              </a:ext>
            </a:extLst>
          </p:cNvPr>
          <p:cNvSpPr/>
          <p:nvPr/>
        </p:nvSpPr>
        <p:spPr>
          <a:xfrm>
            <a:off x="6059483" y="5465394"/>
            <a:ext cx="6123054" cy="1429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F44B36E-552A-4167-82EA-A7A85B56C29C}"/>
              </a:ext>
            </a:extLst>
          </p:cNvPr>
          <p:cNvSpPr/>
          <p:nvPr/>
        </p:nvSpPr>
        <p:spPr>
          <a:xfrm>
            <a:off x="3978370" y="5488568"/>
            <a:ext cx="2111933" cy="14039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D8ED47-00AC-4EBA-B3BC-32C849B947C8}"/>
              </a:ext>
            </a:extLst>
          </p:cNvPr>
          <p:cNvCxnSpPr>
            <a:cxnSpLocks/>
          </p:cNvCxnSpPr>
          <p:nvPr/>
        </p:nvCxnSpPr>
        <p:spPr>
          <a:xfrm flipV="1">
            <a:off x="3969522" y="1363519"/>
            <a:ext cx="4261725" cy="23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A647D3-6CB5-43F7-AFC9-CEA82F909DE5}"/>
              </a:ext>
            </a:extLst>
          </p:cNvPr>
          <p:cNvCxnSpPr>
            <a:cxnSpLocks/>
          </p:cNvCxnSpPr>
          <p:nvPr/>
        </p:nvCxnSpPr>
        <p:spPr>
          <a:xfrm flipV="1">
            <a:off x="1944148" y="2780359"/>
            <a:ext cx="0" cy="13543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82E828-09F1-4DD6-BA55-2AD83AAE3DCE}"/>
              </a:ext>
            </a:extLst>
          </p:cNvPr>
          <p:cNvCxnSpPr>
            <a:cxnSpLocks/>
          </p:cNvCxnSpPr>
          <p:nvPr/>
        </p:nvCxnSpPr>
        <p:spPr>
          <a:xfrm flipV="1">
            <a:off x="3976643" y="4"/>
            <a:ext cx="0" cy="68579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B36C0-6A44-4F73-9FBF-1A7B5095868C}"/>
              </a:ext>
            </a:extLst>
          </p:cNvPr>
          <p:cNvCxnSpPr>
            <a:cxnSpLocks/>
          </p:cNvCxnSpPr>
          <p:nvPr/>
        </p:nvCxnSpPr>
        <p:spPr>
          <a:xfrm>
            <a:off x="3969521" y="5482127"/>
            <a:ext cx="822247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73A6EE-C18B-49C5-A1C9-E5AC2277A2F5}"/>
              </a:ext>
            </a:extLst>
          </p:cNvPr>
          <p:cNvCxnSpPr>
            <a:cxnSpLocks/>
          </p:cNvCxnSpPr>
          <p:nvPr/>
        </p:nvCxnSpPr>
        <p:spPr>
          <a:xfrm>
            <a:off x="-57873" y="2780359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52D274-2198-44A6-8088-3C8E6082581D}"/>
              </a:ext>
            </a:extLst>
          </p:cNvPr>
          <p:cNvCxnSpPr>
            <a:cxnSpLocks/>
          </p:cNvCxnSpPr>
          <p:nvPr/>
        </p:nvCxnSpPr>
        <p:spPr>
          <a:xfrm>
            <a:off x="0" y="4134741"/>
            <a:ext cx="39908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890BBC-5ABA-4142-A4B3-55F157B24393}"/>
              </a:ext>
            </a:extLst>
          </p:cNvPr>
          <p:cNvCxnSpPr>
            <a:cxnSpLocks/>
          </p:cNvCxnSpPr>
          <p:nvPr/>
        </p:nvCxnSpPr>
        <p:spPr>
          <a:xfrm flipV="1">
            <a:off x="8213714" y="4"/>
            <a:ext cx="8765" cy="28219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5C80D2-F631-4961-8668-7E8471BB6198}"/>
              </a:ext>
            </a:extLst>
          </p:cNvPr>
          <p:cNvCxnSpPr>
            <a:cxnSpLocks/>
          </p:cNvCxnSpPr>
          <p:nvPr/>
        </p:nvCxnSpPr>
        <p:spPr>
          <a:xfrm flipV="1">
            <a:off x="6090303" y="4"/>
            <a:ext cx="0" cy="68579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69FE10D-221C-4A59-A133-666BAB244788}"/>
              </a:ext>
            </a:extLst>
          </p:cNvPr>
          <p:cNvSpPr/>
          <p:nvPr/>
        </p:nvSpPr>
        <p:spPr>
          <a:xfrm>
            <a:off x="6111344" y="2781165"/>
            <a:ext cx="5652032" cy="254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A person in a blue apron working on a piece of wood&#10;&#10;Description automatically generated">
            <a:extLst>
              <a:ext uri="{FF2B5EF4-FFF2-40B4-BE49-F238E27FC236}">
                <a16:creationId xmlns:a16="http://schemas.microsoft.com/office/drawing/2014/main" id="{1D0458C0-F81C-F050-44C5-7F4F09E5BA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705" y="1372162"/>
            <a:ext cx="2083443" cy="1372886"/>
          </a:xfrm>
          <a:prstGeom prst="rect">
            <a:avLst/>
          </a:prstGeom>
        </p:spPr>
      </p:pic>
      <p:pic>
        <p:nvPicPr>
          <p:cNvPr id="25" name="Picture 24" descr="A close-up of a logo&#10;&#10;Description automatically generated">
            <a:extLst>
              <a:ext uri="{FF2B5EF4-FFF2-40B4-BE49-F238E27FC236}">
                <a16:creationId xmlns:a16="http://schemas.microsoft.com/office/drawing/2014/main" id="{0C3C45EB-81D9-487D-4D43-8522F1B230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1" r="83" b="3793"/>
          <a:stretch/>
        </p:blipFill>
        <p:spPr>
          <a:xfrm>
            <a:off x="6487848" y="2821955"/>
            <a:ext cx="5460903" cy="25045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DB69E0-53CE-2AF2-AA14-4829A34B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673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F8C82FAB-1ACD-10FA-94CA-3D4F132D35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6783"/>
            <a:ext cx="12192000" cy="812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7D924-A1AA-F39C-0335-953BE0089D61}"/>
              </a:ext>
            </a:extLst>
          </p:cNvPr>
          <p:cNvSpPr txBox="1"/>
          <p:nvPr/>
        </p:nvSpPr>
        <p:spPr>
          <a:xfrm>
            <a:off x="632806" y="2170426"/>
            <a:ext cx="1048980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Oatley Senior Campus </a:t>
            </a:r>
            <a:endParaRPr lang="en-US">
              <a:solidFill>
                <a:prstClr val="black"/>
              </a:solidFill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Principal</a:t>
            </a:r>
            <a:r>
              <a:rPr lang="en-US" sz="4000" b="1">
                <a:solidFill>
                  <a:prstClr val="black"/>
                </a:solidFill>
                <a:latin typeface="Montserrat"/>
              </a:rPr>
              <a:t> 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83F1F-4DCA-CC7C-108E-006EFDCB8D19}"/>
              </a:ext>
            </a:extLst>
          </p:cNvPr>
          <p:cNvSpPr txBox="1"/>
          <p:nvPr/>
        </p:nvSpPr>
        <p:spPr>
          <a:xfrm>
            <a:off x="584578" y="3793474"/>
            <a:ext cx="59560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Anna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Girginis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57E81F-3A0C-530E-C9AE-BB2CB7540C26}"/>
              </a:ext>
            </a:extLst>
          </p:cNvPr>
          <p:cNvGrpSpPr/>
          <p:nvPr/>
        </p:nvGrpSpPr>
        <p:grpSpPr>
          <a:xfrm flipV="1">
            <a:off x="630471" y="3587510"/>
            <a:ext cx="6866390" cy="109707"/>
            <a:chOff x="-324644" y="2222500"/>
            <a:chExt cx="22261685" cy="1302327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7929E003-94E0-91F5-A3BA-6070DB5BFA03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33F4518-2A33-E986-1602-DBD8558CD614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7957E5A3-11E3-6FF1-1FCF-50EA0A5BBC49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5970E43B-9250-50CE-3214-D9237EEB94BC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15ACA3-3C34-948F-A2F5-16EB7816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8227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2C7747-7CA3-A434-30BB-F0B8195F6F67}"/>
              </a:ext>
            </a:extLst>
          </p:cNvPr>
          <p:cNvSpPr/>
          <p:nvPr/>
        </p:nvSpPr>
        <p:spPr>
          <a:xfrm>
            <a:off x="-777" y="2837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541852"/>
            <a:ext cx="116941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Montserrat"/>
              </a:rPr>
              <a:t>GRC Oatley Senior Campus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54984"/>
            <a:ext cx="1708083" cy="126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937DB-6706-6076-4C85-2483F60C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38</a:t>
            </a:fld>
            <a:endParaRPr lang="en-AU"/>
          </a:p>
        </p:txBody>
      </p:sp>
      <p:pic>
        <p:nvPicPr>
          <p:cNvPr id="5" name="Picture 4" descr="A group of people in blue uniforms posing for a photo&#10;&#10;AI-generated content may be incorrect.">
            <a:extLst>
              <a:ext uri="{FF2B5EF4-FFF2-40B4-BE49-F238E27FC236}">
                <a16:creationId xmlns:a16="http://schemas.microsoft.com/office/drawing/2014/main" id="{2741A61E-7394-6B89-3701-B872803A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66" t="15159" r="228" b="7825"/>
          <a:stretch/>
        </p:blipFill>
        <p:spPr>
          <a:xfrm>
            <a:off x="1517716" y="618066"/>
            <a:ext cx="9413874" cy="47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9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Parent's Perspective</a:t>
            </a: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2C7747-7CA3-A434-30BB-F0B8195F6F67}"/>
              </a:ext>
            </a:extLst>
          </p:cNvPr>
          <p:cNvSpPr/>
          <p:nvPr/>
        </p:nvSpPr>
        <p:spPr>
          <a:xfrm>
            <a:off x="5525050" y="640822"/>
            <a:ext cx="5146447" cy="55361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781768" y="2100892"/>
            <a:ext cx="1378102" cy="10234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162;p5">
            <a:extLst>
              <a:ext uri="{FF2B5EF4-FFF2-40B4-BE49-F238E27FC236}">
                <a16:creationId xmlns:a16="http://schemas.microsoft.com/office/drawing/2014/main" id="{DC7878E8-7A34-9FB4-40E6-A72BECF8FFD1}"/>
              </a:ext>
            </a:extLst>
          </p:cNvPr>
          <p:cNvSpPr txBox="1">
            <a:spLocks/>
          </p:cNvSpPr>
          <p:nvPr/>
        </p:nvSpPr>
        <p:spPr>
          <a:xfrm>
            <a:off x="5581266" y="923316"/>
            <a:ext cx="5029883" cy="50989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145" algn="l" defTabSz="731520">
              <a:lnSpc>
                <a:spcPct val="115000"/>
              </a:lnSpc>
              <a:spcBef>
                <a:spcPts val="480"/>
              </a:spcBef>
              <a:defRPr/>
            </a:pPr>
            <a:r>
              <a:rPr lang="en-US" sz="2550" b="1" kern="1200">
                <a:solidFill>
                  <a:srgbClr val="FFC000"/>
                </a:solidFill>
                <a:latin typeface="Montserrat"/>
                <a:ea typeface="+mn-ea"/>
                <a:cs typeface="Calibri"/>
                <a:sym typeface="Calibri"/>
              </a:rPr>
              <a:t>What to look for in a high school?</a:t>
            </a:r>
            <a:endParaRPr lang="en-US" sz="2550" b="1" kern="1200">
              <a:solidFill>
                <a:srgbClr val="FFC000"/>
              </a:solidFill>
              <a:latin typeface="Montserrat"/>
              <a:cs typeface="Calibri"/>
            </a:endParaRPr>
          </a:p>
          <a:p>
            <a:pPr marL="144145" algn="l" defTabSz="731520">
              <a:lnSpc>
                <a:spcPct val="114999"/>
              </a:lnSpc>
              <a:spcBef>
                <a:spcPts val="480"/>
              </a:spcBef>
              <a:defRPr/>
            </a:pPr>
            <a:endParaRPr lang="en-US" sz="1900" b="1" kern="1200">
              <a:solidFill>
                <a:schemeClr val="bg1"/>
              </a:solidFill>
              <a:latin typeface="Montserrat"/>
              <a:cs typeface="Calibri"/>
            </a:endParaRPr>
          </a:p>
          <a:p>
            <a:pPr marL="365760" lvl="1" algn="just" defTabSz="731520">
              <a:spcBef>
                <a:spcPts val="400"/>
              </a:spcBef>
              <a:defRPr/>
            </a:pPr>
            <a:endParaRPr lang="en-US" sz="1900">
              <a:solidFill>
                <a:schemeClr val="bg1"/>
              </a:solidFill>
              <a:latin typeface="Corbel"/>
              <a:cs typeface="Calibri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</a:rPr>
              <a:t>Leadership </a:t>
            </a:r>
            <a:endParaRPr lang="en-US" sz="2400" kern="1200">
              <a:solidFill>
                <a:schemeClr val="bg1"/>
              </a:solidFill>
              <a:latin typeface="+mn-lt"/>
              <a:ea typeface="Calibri"/>
              <a:cs typeface="Calibri" panose="020F0502020204030204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</a:rPr>
              <a:t>Data</a:t>
            </a:r>
            <a:endParaRPr lang="en-US" sz="2400" kern="12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</a:rPr>
              <a:t>Public v Private</a:t>
            </a:r>
            <a:endParaRPr lang="en-US" sz="2400" kern="1200">
              <a:solidFill>
                <a:schemeClr val="bg1"/>
              </a:solidFill>
              <a:latin typeface="Corbel"/>
              <a:cs typeface="Calibri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  <a:sym typeface="Calibri"/>
              </a:rPr>
              <a:t>Multi campus  v Single campus</a:t>
            </a:r>
            <a:endParaRPr lang="en-US" sz="2400" kern="1200">
              <a:solidFill>
                <a:schemeClr val="bg1"/>
              </a:solidFill>
              <a:latin typeface="+mn-lt"/>
              <a:ea typeface="Calibri"/>
              <a:cs typeface="Calibri" panose="020F0502020204030204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>
                <a:solidFill>
                  <a:schemeClr val="bg1"/>
                </a:solidFill>
                <a:latin typeface="Corbel"/>
                <a:cs typeface="Calibri"/>
                <a:sym typeface="Calibri"/>
              </a:rPr>
              <a:t>Wellbeing</a:t>
            </a: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  <a:sym typeface="Calibri"/>
              </a:rPr>
              <a:t> Programs</a:t>
            </a:r>
            <a:endParaRPr lang="en-US" sz="2400" kern="1200">
              <a:solidFill>
                <a:schemeClr val="bg1"/>
              </a:solidFill>
              <a:latin typeface="+mn-lt"/>
              <a:ea typeface="Calibri"/>
              <a:cs typeface="Calibri" panose="020F0502020204030204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  <a:sym typeface="Calibri"/>
              </a:rPr>
              <a:t>Curriculum Programs</a:t>
            </a:r>
            <a:endParaRPr lang="en-US" sz="2400" kern="1200">
              <a:solidFill>
                <a:schemeClr val="bg1"/>
              </a:solidFill>
              <a:latin typeface="+mn-lt"/>
              <a:ea typeface="Calibri"/>
              <a:cs typeface="Calibri" panose="020F0502020204030204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>
                <a:solidFill>
                  <a:schemeClr val="bg1"/>
                </a:solidFill>
                <a:latin typeface="Corbel"/>
                <a:cs typeface="Calibri"/>
              </a:rPr>
              <a:t>Transition Programs</a:t>
            </a:r>
            <a:endParaRPr lang="en-US" sz="2400">
              <a:solidFill>
                <a:schemeClr val="bg1"/>
              </a:solidFill>
              <a:latin typeface="Corbel"/>
              <a:cs typeface="Calibri"/>
              <a:sym typeface="Calibri"/>
            </a:endParaRPr>
          </a:p>
          <a:p>
            <a:pPr marL="640080" lvl="1" indent="-274320" algn="just" defTabSz="731520">
              <a:spcBef>
                <a:spcPts val="400"/>
              </a:spcBef>
              <a:buFont typeface="Courier New" panose="020B0604020202020204" pitchFamily="34" charset="0"/>
              <a:buChar char="o"/>
              <a:defRPr/>
            </a:pPr>
            <a:r>
              <a:rPr lang="en-US" sz="2400" kern="1200">
                <a:solidFill>
                  <a:schemeClr val="bg1"/>
                </a:solidFill>
                <a:latin typeface="Corbel"/>
                <a:ea typeface="+mn-ea"/>
                <a:cs typeface="Calibri"/>
                <a:sym typeface="Calibri"/>
              </a:rPr>
              <a:t>Opportunities beyond</a:t>
            </a:r>
            <a:endParaRPr lang="en-US" sz="2400" kern="1200">
              <a:solidFill>
                <a:schemeClr val="bg1"/>
              </a:solidFill>
              <a:latin typeface="+mn-lt"/>
              <a:ea typeface="+mn-ea"/>
              <a:cs typeface="Calibri" panose="020F0502020204030204"/>
            </a:endParaRPr>
          </a:p>
          <a:p>
            <a:pPr marL="509905" lvl="1" algn="l" defTabSz="731520">
              <a:lnSpc>
                <a:spcPct val="114999"/>
              </a:lnSpc>
              <a:spcBef>
                <a:spcPts val="480"/>
              </a:spcBef>
              <a:defRPr/>
            </a:pPr>
            <a:endParaRPr lang="en-US" sz="1280" b="1" kern="1200">
              <a:solidFill>
                <a:srgbClr val="555555"/>
              </a:solidFill>
              <a:latin typeface="Montserrat"/>
              <a:cs typeface="Calibri"/>
            </a:endParaRPr>
          </a:p>
          <a:p>
            <a:pPr marL="601345" indent="-457200" algn="l" defTabSz="731520">
              <a:lnSpc>
                <a:spcPct val="115000"/>
              </a:lnSpc>
              <a:spcBef>
                <a:spcPts val="480"/>
              </a:spcBef>
              <a:buBlip>
                <a:blip r:embed="rId3"/>
              </a:buBlip>
              <a:defRPr/>
            </a:pPr>
            <a:endParaRPr lang="en-US" sz="1920" b="1" kern="1200">
              <a:solidFill>
                <a:srgbClr val="555555"/>
              </a:solidFill>
              <a:latin typeface="Montserrat"/>
              <a:cs typeface="Calibri"/>
            </a:endParaRPr>
          </a:p>
          <a:p>
            <a:pPr marL="144145" algn="l" defTabSz="731520">
              <a:lnSpc>
                <a:spcPct val="115000"/>
              </a:lnSpc>
              <a:spcBef>
                <a:spcPts val="480"/>
              </a:spcBef>
              <a:defRPr/>
            </a:pPr>
            <a:endParaRPr lang="en-US" sz="2240" b="1" kern="1200">
              <a:solidFill>
                <a:srgbClr val="894800"/>
              </a:solidFill>
              <a:latin typeface="Montserrat"/>
              <a:cs typeface="Calibri"/>
            </a:endParaRPr>
          </a:p>
          <a:p>
            <a:pPr marL="144145" algn="l" defTabSz="731520">
              <a:lnSpc>
                <a:spcPct val="114999"/>
              </a:lnSpc>
              <a:spcBef>
                <a:spcPts val="480"/>
              </a:spcBef>
              <a:defRPr/>
            </a:pPr>
            <a:r>
              <a:rPr lang="en-US" sz="2850" b="1" kern="1200">
                <a:solidFill>
                  <a:srgbClr val="555555"/>
                </a:solidFill>
                <a:latin typeface="Montserrat"/>
                <a:ea typeface="+mn-ea"/>
                <a:cs typeface="Calibri"/>
                <a:sym typeface="Calibri"/>
              </a:rPr>
              <a:t>	</a:t>
            </a:r>
            <a:endParaRPr lang="en-US" sz="28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38E7A-EC51-51E0-8C54-9E43C9FE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18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08E5FC-245E-C8AF-913D-414599163A7C}"/>
              </a:ext>
            </a:extLst>
          </p:cNvPr>
          <p:cNvSpPr/>
          <p:nvPr/>
        </p:nvSpPr>
        <p:spPr>
          <a:xfrm>
            <a:off x="-21944" y="-40614"/>
            <a:ext cx="12213944" cy="6909372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C6700-72CC-D8BC-2D28-50C0A69ECAFC}"/>
              </a:ext>
            </a:extLst>
          </p:cNvPr>
          <p:cNvSpPr txBox="1"/>
          <p:nvPr/>
        </p:nvSpPr>
        <p:spPr>
          <a:xfrm>
            <a:off x="5688419" y="1300725"/>
            <a:ext cx="5605223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Montserrat"/>
              </a:rPr>
              <a:t>Georges River College (GRC), Hurstville  Campus educates young students to become confident and creative individuals who are self-motivated learners, with the skills for future success. </a:t>
            </a:r>
          </a:p>
          <a:p>
            <a:endParaRPr lang="en-US" sz="2000">
              <a:solidFill>
                <a:schemeClr val="bg1"/>
              </a:solidFill>
              <a:latin typeface="Montserrat"/>
            </a:endParaRPr>
          </a:p>
          <a:p>
            <a:r>
              <a:rPr lang="en-US" sz="2000">
                <a:solidFill>
                  <a:schemeClr val="bg1"/>
                </a:solidFill>
                <a:latin typeface="Montserrat"/>
              </a:rPr>
              <a:t>As a 7-10 middle school we create a nurturing, inclusive environment that promotes students to strive for their best and celebrate their success.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313942"/>
            <a:ext cx="749134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4400" b="1">
                <a:solidFill>
                  <a:schemeClr val="bg1"/>
                </a:solidFill>
                <a:latin typeface="Montserrat"/>
              </a:rPr>
              <a:t>Our vision statement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083383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50FBEE-B59E-BA78-9E96-70E147CCE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6" y="1063089"/>
            <a:ext cx="3785652" cy="37856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6DD74-8277-8F25-1333-9867CAC5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616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62;p5">
            <a:extLst>
              <a:ext uri="{FF2B5EF4-FFF2-40B4-BE49-F238E27FC236}">
                <a16:creationId xmlns:a16="http://schemas.microsoft.com/office/drawing/2014/main" id="{98B56E5D-F269-1B69-AC7D-9B7399C367EA}"/>
              </a:ext>
            </a:extLst>
          </p:cNvPr>
          <p:cNvSpPr txBox="1">
            <a:spLocks/>
          </p:cNvSpPr>
          <p:nvPr/>
        </p:nvSpPr>
        <p:spPr>
          <a:xfrm>
            <a:off x="6468985" y="0"/>
            <a:ext cx="5607786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Year 10 into 11 Subject Information Day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Taster Classes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Year 10 into 11 Subject Parent Information Night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Curriculum Expo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Interview with GRC Oatley </a:t>
            </a:r>
            <a:r>
              <a:rPr lang="en-US" sz="2200" b="1">
                <a:solidFill>
                  <a:srgbClr val="002060"/>
                </a:solidFill>
                <a:latin typeface="Montserrat"/>
                <a:ea typeface="Calibri"/>
                <a:cs typeface="Calibri"/>
                <a:sym typeface="Calibri"/>
              </a:rPr>
              <a:t>Campus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 staff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Sharing of information across campuses</a:t>
            </a:r>
          </a:p>
          <a:p>
            <a:pPr marL="751840" indent="-571500" algn="l">
              <a:lnSpc>
                <a:spcPct val="114999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lang="en-US" sz="2200" b="1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Orientation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4199E-72E1-9E13-42CC-EB993D840159}"/>
              </a:ext>
            </a:extLst>
          </p:cNvPr>
          <p:cNvSpPr txBox="1"/>
          <p:nvPr/>
        </p:nvSpPr>
        <p:spPr>
          <a:xfrm>
            <a:off x="3278460" y="5640408"/>
            <a:ext cx="85108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Transition Program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BA9D83-B2D0-FD4B-70A7-E19623C8FCE0}"/>
              </a:ext>
            </a:extLst>
          </p:cNvPr>
          <p:cNvSpPr/>
          <p:nvPr/>
        </p:nvSpPr>
        <p:spPr>
          <a:xfrm>
            <a:off x="9961488" y="6409849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EFA957EA-5B6D-968D-1B13-6745E19BB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9"/>
          <a:stretch/>
        </p:blipFill>
        <p:spPr>
          <a:xfrm>
            <a:off x="142875" y="904875"/>
            <a:ext cx="6181727" cy="504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DA662-39C0-415B-D164-C24D3BA9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9404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B293-B083-C284-C785-01ACEE0694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B74AE-3B5F-847D-DE8F-DAE8925EAA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8EF0E-F7E5-5FC4-1384-B3BE9BB2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41</a:t>
            </a:fld>
            <a:endParaRPr lang="en-AU"/>
          </a:p>
        </p:txBody>
      </p:sp>
      <p:pic>
        <p:nvPicPr>
          <p:cNvPr id="5" name="Picture 4" descr="A black frame with an orange arrow pointing up&#10;&#10;AI-generated content may be incorrect.">
            <a:extLst>
              <a:ext uri="{FF2B5EF4-FFF2-40B4-BE49-F238E27FC236}">
                <a16:creationId xmlns:a16="http://schemas.microsoft.com/office/drawing/2014/main" id="{371F2575-CDA6-9F2A-FFED-86CAB21D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447367"/>
            <a:ext cx="114301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  <a:latin typeface="Montserrat"/>
              </a:rPr>
              <a:t>Pathways offered @ GRC Oatley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16808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5882A-0511-FEA9-8CE7-E4B3E6ED5F69}"/>
              </a:ext>
            </a:extLst>
          </p:cNvPr>
          <p:cNvSpPr/>
          <p:nvPr/>
        </p:nvSpPr>
        <p:spPr>
          <a:xfrm>
            <a:off x="5314509" y="3761566"/>
            <a:ext cx="959376" cy="9593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A6C48C-2763-2D00-D330-85AF85429D64}"/>
              </a:ext>
            </a:extLst>
          </p:cNvPr>
          <p:cNvSpPr/>
          <p:nvPr/>
        </p:nvSpPr>
        <p:spPr>
          <a:xfrm>
            <a:off x="5926406" y="2204625"/>
            <a:ext cx="953743" cy="953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6AF68D-EF7A-BACF-7768-5C8EDC83BEBE}"/>
              </a:ext>
            </a:extLst>
          </p:cNvPr>
          <p:cNvSpPr/>
          <p:nvPr/>
        </p:nvSpPr>
        <p:spPr>
          <a:xfrm>
            <a:off x="5346597" y="619391"/>
            <a:ext cx="986871" cy="986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Google Shape;162;p5">
            <a:extLst>
              <a:ext uri="{FF2B5EF4-FFF2-40B4-BE49-F238E27FC236}">
                <a16:creationId xmlns:a16="http://schemas.microsoft.com/office/drawing/2014/main" id="{86F00898-AB2B-F184-DBBB-9FCC179D7948}"/>
              </a:ext>
            </a:extLst>
          </p:cNvPr>
          <p:cNvSpPr txBox="1">
            <a:spLocks/>
          </p:cNvSpPr>
          <p:nvPr/>
        </p:nvSpPr>
        <p:spPr>
          <a:xfrm>
            <a:off x="6096000" y="1179620"/>
            <a:ext cx="5070176" cy="395749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36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Academic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36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Vocational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36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Combination</a:t>
            </a: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3600" b="1">
                <a:latin typeface="Montserrat" panose="00000500000000000000" pitchFamily="50" charset="0"/>
                <a:ea typeface="Calibri"/>
                <a:cs typeface="Calibri"/>
                <a:sym typeface="Calibri"/>
              </a:rPr>
              <a:t>Employment</a:t>
            </a:r>
            <a:endParaRPr lang="en-US" sz="3200" b="1">
              <a:latin typeface="Montserrat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1FCAAD9-421F-836E-EA1F-64451DC2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2" y="781633"/>
            <a:ext cx="3941403" cy="393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1C409-069A-1685-3951-1A44E6B0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42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F2845-9077-74AD-28B0-6EA0ED33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1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2C7747-7CA3-A434-30BB-F0B8195F6F67}"/>
              </a:ext>
            </a:extLst>
          </p:cNvPr>
          <p:cNvSpPr/>
          <p:nvPr/>
        </p:nvSpPr>
        <p:spPr>
          <a:xfrm>
            <a:off x="-2894" y="-4404"/>
            <a:ext cx="5848236" cy="686174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92179" y="426927"/>
            <a:ext cx="116941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Extensive Curriculum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482666" y="1016234"/>
            <a:ext cx="1708083" cy="12685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162;p5">
            <a:extLst>
              <a:ext uri="{FF2B5EF4-FFF2-40B4-BE49-F238E27FC236}">
                <a16:creationId xmlns:a16="http://schemas.microsoft.com/office/drawing/2014/main" id="{DC7878E8-7A34-9FB4-40E6-A72BECF8FFD1}"/>
              </a:ext>
            </a:extLst>
          </p:cNvPr>
          <p:cNvSpPr txBox="1">
            <a:spLocks/>
          </p:cNvSpPr>
          <p:nvPr/>
        </p:nvSpPr>
        <p:spPr>
          <a:xfrm>
            <a:off x="364981" y="1306765"/>
            <a:ext cx="5731611" cy="474180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34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Types of Courses</a:t>
            </a:r>
          </a:p>
          <a:p>
            <a:pPr marL="180340" marR="0" lvl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Calibri"/>
              <a:cs typeface="Calibri"/>
            </a:endParaRP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Board Developed Courses</a:t>
            </a:r>
            <a:r>
              <a:rPr lang="en-US" b="1">
                <a:solidFill>
                  <a:prstClr val="white"/>
                </a:solidFill>
                <a:latin typeface="Montserrat"/>
                <a:ea typeface="Calibri"/>
                <a:cs typeface="Calibri"/>
                <a:sym typeface="Calibri"/>
              </a:rPr>
              <a:t>  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Calibri"/>
              <a:cs typeface="Calibri"/>
            </a:endParaRPr>
          </a:p>
          <a:p>
            <a:pPr marL="751840" indent="-571500" algn="l">
              <a:lnSpc>
                <a:spcPct val="115000"/>
              </a:lnSpc>
              <a:spcBef>
                <a:spcPts val="600"/>
              </a:spcBef>
              <a:buBlip>
                <a:blip r:embed="rId3"/>
              </a:buBlip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Vocational Education and Training(VET)</a:t>
            </a:r>
            <a:r>
              <a:rPr lang="en-US" b="1">
                <a:solidFill>
                  <a:prstClr val="white"/>
                </a:solidFill>
                <a:latin typeface="Montserrat"/>
                <a:ea typeface="Calibri"/>
                <a:cs typeface="Calibri"/>
                <a:sym typeface="Calibri"/>
              </a:rPr>
              <a:t> 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TAFE Delivered Courses (TVET)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751840" marR="0" lvl="0" indent="-57150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Board Endorsed Courses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180340" algn="l">
              <a:lnSpc>
                <a:spcPct val="115000"/>
              </a:lnSpc>
              <a:spcBef>
                <a:spcPts val="600"/>
              </a:spcBef>
              <a:defRPr/>
            </a:pPr>
            <a:endParaRPr lang="en-US" sz="2800" b="1">
              <a:solidFill>
                <a:srgbClr val="FFC000"/>
              </a:solidFill>
              <a:latin typeface="Montserrat"/>
              <a:ea typeface="Calibri"/>
              <a:cs typeface="Calibri"/>
              <a:sym typeface="Calibri"/>
            </a:endParaRPr>
          </a:p>
          <a:p>
            <a:pPr marL="180340" marR="0" lvl="0" algn="l" defTabSz="914400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TOTAL 75 - 85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Calibri"/>
                <a:cs typeface="Calibri"/>
                <a:sym typeface="Calibri"/>
              </a:rPr>
              <a:t>	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</p:txBody>
      </p:sp>
      <p:pic>
        <p:nvPicPr>
          <p:cNvPr id="2" name="Picture 1" descr="A close up of a list&#10;&#10;Description automatically generated">
            <a:extLst>
              <a:ext uri="{FF2B5EF4-FFF2-40B4-BE49-F238E27FC236}">
                <a16:creationId xmlns:a16="http://schemas.microsoft.com/office/drawing/2014/main" id="{A1F6F617-7A5E-AEE1-82FE-5B1178E95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195263"/>
            <a:ext cx="5610225" cy="6467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3360-4448-E718-6B87-6164BD24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43</a:t>
            </a:fld>
            <a:endParaRPr lang="en-AU"/>
          </a:p>
        </p:txBody>
      </p: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7FD5EBB-DADB-C06A-CC40-C68F6C0B5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4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69A0812-1138-14A2-1622-E45C2AAC1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29" y="145318"/>
            <a:ext cx="11633633" cy="65787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A79A-73FF-BEC6-61B0-9E290E42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502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people in a classroom&#10;&#10;Description automatically generated">
            <a:extLst>
              <a:ext uri="{FF2B5EF4-FFF2-40B4-BE49-F238E27FC236}">
                <a16:creationId xmlns:a16="http://schemas.microsoft.com/office/drawing/2014/main" id="{9779822E-7E64-EA73-B1F7-AA18AE3C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582" y="329142"/>
            <a:ext cx="8142461" cy="6104465"/>
          </a:xfrm>
          <a:prstGeom prst="rect">
            <a:avLst/>
          </a:prstGeom>
          <a:ln>
            <a:noFill/>
          </a:ln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9C081-335C-3E19-E63C-1AA941CA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45</a:t>
            </a:fld>
            <a:endParaRPr lang="en-AU"/>
          </a:p>
        </p:txBody>
      </p:sp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D9E2966-9F34-FA2B-0829-EEF6BFD2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79FD94F-B89D-570B-BB6D-37997EA07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e chart with text and numbers&#10;&#10;AI-generated content may be incorrect.">
            <a:extLst>
              <a:ext uri="{FF2B5EF4-FFF2-40B4-BE49-F238E27FC236}">
                <a16:creationId xmlns:a16="http://schemas.microsoft.com/office/drawing/2014/main" id="{5D26245F-411B-4BA5-A4E3-FEDF7F4C4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6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group of women doing yoga&#10;&#10;Description automatically generated">
            <a:extLst>
              <a:ext uri="{FF2B5EF4-FFF2-40B4-BE49-F238E27FC236}">
                <a16:creationId xmlns:a16="http://schemas.microsoft.com/office/drawing/2014/main" id="{ACC3CB61-28FE-2129-57F5-E440C7781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0000">
            <a:off x="1230227" y="730106"/>
            <a:ext cx="4429426" cy="4553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1C330-3A8A-1F58-60BF-605F441BC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288" y="4068763"/>
            <a:ext cx="3262313" cy="2146300"/>
          </a:xfrm>
          <a:prstGeom prst="rect">
            <a:avLst/>
          </a:prstGeom>
        </p:spPr>
      </p:pic>
      <p:pic>
        <p:nvPicPr>
          <p:cNvPr id="8" name="Picture 7" descr="A person in a lab coat holding a red object&#10;&#10;Description automatically generated">
            <a:extLst>
              <a:ext uri="{FF2B5EF4-FFF2-40B4-BE49-F238E27FC236}">
                <a16:creationId xmlns:a16="http://schemas.microsoft.com/office/drawing/2014/main" id="{BB8B2968-3A31-CF74-825A-B0A5E8C2C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275" y="642938"/>
            <a:ext cx="2778125" cy="1809750"/>
          </a:xfrm>
          <a:prstGeom prst="rect">
            <a:avLst/>
          </a:prstGeom>
        </p:spPr>
      </p:pic>
      <p:pic>
        <p:nvPicPr>
          <p:cNvPr id="2" name="Picture 1" descr="A group of people on a stage&#10;&#10;Description automatically generated">
            <a:extLst>
              <a:ext uri="{FF2B5EF4-FFF2-40B4-BE49-F238E27FC236}">
                <a16:creationId xmlns:a16="http://schemas.microsoft.com/office/drawing/2014/main" id="{ED0AA33D-378B-117D-E979-A9FDCBF26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663" y="642938"/>
            <a:ext cx="2889250" cy="1809750"/>
          </a:xfrm>
          <a:prstGeom prst="rect">
            <a:avLst/>
          </a:prstGeom>
        </p:spPr>
      </p:pic>
      <p:pic>
        <p:nvPicPr>
          <p:cNvPr id="7" name="Picture 6" descr="A yellow wall with a poster on it&#10;&#10;Description automatically generated">
            <a:extLst>
              <a:ext uri="{FF2B5EF4-FFF2-40B4-BE49-F238E27FC236}">
                <a16:creationId xmlns:a16="http://schemas.microsoft.com/office/drawing/2014/main" id="{8BBE12F1-6C82-4AA0-A082-C017682F3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275" y="2520950"/>
            <a:ext cx="2922588" cy="3694113"/>
          </a:xfrm>
          <a:prstGeom prst="rect">
            <a:avLst/>
          </a:prstGeom>
        </p:spPr>
      </p:pic>
      <p:pic>
        <p:nvPicPr>
          <p:cNvPr id="5" name="Picture 4" descr="A room with exercise equipment&#10;&#10;Description automatically generated">
            <a:extLst>
              <a:ext uri="{FF2B5EF4-FFF2-40B4-BE49-F238E27FC236}">
                <a16:creationId xmlns:a16="http://schemas.microsoft.com/office/drawing/2014/main" id="{50515F37-C8D2-1845-8E30-64A1BFE0F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538" y="2520950"/>
            <a:ext cx="2747963" cy="1814513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DAE94928-96DA-C465-DA54-7A8BBD026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5538" y="4402138"/>
            <a:ext cx="2747963" cy="1811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53A7D-FD6A-E428-DB00-D95339603BC1}"/>
              </a:ext>
            </a:extLst>
          </p:cNvPr>
          <p:cNvSpPr txBox="1"/>
          <p:nvPr/>
        </p:nvSpPr>
        <p:spPr>
          <a:xfrm>
            <a:off x="1246295" y="346266"/>
            <a:ext cx="439688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002060"/>
                </a:solidFill>
                <a:latin typeface="Montserrat"/>
              </a:rPr>
              <a:t>Stage 6 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Montserrat"/>
              </a:rPr>
              <a:t>Facilities</a:t>
            </a:r>
            <a:endParaRPr 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2D194-A9E7-6C4C-1B44-56979B55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2126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people sitting and sitting&#10;&#10;Description automatically generated">
            <a:extLst>
              <a:ext uri="{FF2B5EF4-FFF2-40B4-BE49-F238E27FC236}">
                <a16:creationId xmlns:a16="http://schemas.microsoft.com/office/drawing/2014/main" id="{F084D4F1-B7CF-CA7A-FE62-0FE07509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28" y="841140"/>
            <a:ext cx="7005643" cy="5259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25A69-B2F3-E293-6FA4-B39B790D9BAE}"/>
              </a:ext>
            </a:extLst>
          </p:cNvPr>
          <p:cNvSpPr txBox="1"/>
          <p:nvPr/>
        </p:nvSpPr>
        <p:spPr>
          <a:xfrm>
            <a:off x="8355079" y="2227152"/>
            <a:ext cx="295969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002060"/>
                </a:solidFill>
                <a:latin typeface="Montserrat"/>
              </a:rPr>
              <a:t>Inclusive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Montserrat"/>
              </a:rPr>
              <a:t> Education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F131D-ACD8-95C5-E74A-710C0F3E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5837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94692-2061-29DA-4FA2-863D398A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48</a:t>
            </a:fld>
            <a:endParaRPr lang="en-AU"/>
          </a:p>
        </p:txBody>
      </p:sp>
      <p:pic>
        <p:nvPicPr>
          <p:cNvPr id="5" name="Picture 4" descr="A person writing on a sketchbook&#10;&#10;AI-generated content may be incorrect.">
            <a:extLst>
              <a:ext uri="{FF2B5EF4-FFF2-40B4-BE49-F238E27FC236}">
                <a16:creationId xmlns:a16="http://schemas.microsoft.com/office/drawing/2014/main" id="{81BE1825-4325-96E7-35FF-5EEFED56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02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A35A7-9EDA-F6FA-341A-54627D36D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8" t="9570" r="17455" b="2"/>
          <a:stretch/>
        </p:blipFill>
        <p:spPr>
          <a:xfrm>
            <a:off x="191086" y="171716"/>
            <a:ext cx="5813197" cy="5542519"/>
          </a:xfrm>
          <a:prstGeom prst="rect">
            <a:avLst/>
          </a:prstGeom>
        </p:spPr>
      </p:pic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D51C8D46-E0FD-063C-9A1C-2406CD18B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1768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2" name="Picture 1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D8D847D3-5976-6D54-B294-EC6A3512AF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b="24984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6C76D-18EC-DF84-03EB-B5196A98C3B4}"/>
              </a:ext>
            </a:extLst>
          </p:cNvPr>
          <p:cNvSpPr txBox="1"/>
          <p:nvPr/>
        </p:nvSpPr>
        <p:spPr>
          <a:xfrm>
            <a:off x="382654" y="5764638"/>
            <a:ext cx="836195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Montserrat"/>
              </a:rPr>
              <a:t>College Programs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F3D57E-D626-3A5D-51F0-32BA7C0936F4}"/>
              </a:ext>
            </a:extLst>
          </p:cNvPr>
          <p:cNvSpPr/>
          <p:nvPr/>
        </p:nvSpPr>
        <p:spPr>
          <a:xfrm>
            <a:off x="501716" y="6534079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F3E1-829B-6495-F539-83F8FA3E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938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B14EEC-8595-402E-AA8C-D10D84DCA4DE}"/>
              </a:ext>
            </a:extLst>
          </p:cNvPr>
          <p:cNvSpPr/>
          <p:nvPr/>
        </p:nvSpPr>
        <p:spPr>
          <a:xfrm flipH="1">
            <a:off x="5505663" y="-8389"/>
            <a:ext cx="45719" cy="5331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BAF9B-8690-4D83-B5CE-249D64A6F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" r="5819"/>
          <a:stretch/>
        </p:blipFill>
        <p:spPr>
          <a:xfrm>
            <a:off x="4907602" y="991931"/>
            <a:ext cx="1190425" cy="11823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62DA0A-76E3-42BE-B1A4-6623F3D28FA0}"/>
              </a:ext>
            </a:extLst>
          </p:cNvPr>
          <p:cNvSpPr/>
          <p:nvPr/>
        </p:nvSpPr>
        <p:spPr>
          <a:xfrm>
            <a:off x="-21944" y="0"/>
            <a:ext cx="3867803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0A63E1-C9AF-491B-A84E-4C71169D2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54" y="1539901"/>
            <a:ext cx="3597033" cy="1476670"/>
          </a:xfrm>
        </p:spPr>
        <p:txBody>
          <a:bodyPr>
            <a:noAutofit/>
          </a:bodyPr>
          <a:lstStyle/>
          <a:p>
            <a:pPr algn="r"/>
            <a:r>
              <a:rPr lang="en-GB">
                <a:solidFill>
                  <a:schemeClr val="bg1"/>
                </a:solidFill>
                <a:latin typeface="Montserrat ExtraBold" panose="00000900000000000000" pitchFamily="50" charset="0"/>
              </a:rPr>
              <a:t>Our </a:t>
            </a:r>
            <a:br>
              <a:rPr lang="en-GB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r>
              <a:rPr lang="en-GB">
                <a:solidFill>
                  <a:schemeClr val="bg1"/>
                </a:solidFill>
                <a:latin typeface="Montserrat ExtraBold" panose="00000900000000000000" pitchFamily="50" charset="0"/>
              </a:rPr>
              <a:t>Staff</a:t>
            </a:r>
            <a:endParaRPr lang="en-AU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CCF0CD-CB08-4F5D-ACBF-B27F1D14F081}"/>
              </a:ext>
            </a:extLst>
          </p:cNvPr>
          <p:cNvSpPr/>
          <p:nvPr/>
        </p:nvSpPr>
        <p:spPr>
          <a:xfrm>
            <a:off x="4917763" y="982049"/>
            <a:ext cx="1178237" cy="1192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b="1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3F563-3BDE-45C9-9E3E-727FC1E61ED6}"/>
              </a:ext>
            </a:extLst>
          </p:cNvPr>
          <p:cNvSpPr txBox="1"/>
          <p:nvPr/>
        </p:nvSpPr>
        <p:spPr>
          <a:xfrm>
            <a:off x="6480102" y="1030528"/>
            <a:ext cx="245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ontserrat" panose="00000500000000000000" pitchFamily="50" charset="0"/>
              </a:rPr>
              <a:t>Kathy Klados</a:t>
            </a:r>
          </a:p>
          <a:p>
            <a:r>
              <a:rPr lang="en-GB">
                <a:latin typeface="Montserrat" panose="00000500000000000000" pitchFamily="50" charset="0"/>
              </a:rPr>
              <a:t>Principal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7C744-587B-411A-939E-ABEE7F5C1A56}"/>
              </a:ext>
            </a:extLst>
          </p:cNvPr>
          <p:cNvSpPr txBox="1"/>
          <p:nvPr/>
        </p:nvSpPr>
        <p:spPr>
          <a:xfrm>
            <a:off x="6480102" y="2695130"/>
            <a:ext cx="2459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ontserrat" panose="00000500000000000000" pitchFamily="50" charset="0"/>
              </a:rPr>
              <a:t>David Davis</a:t>
            </a:r>
          </a:p>
          <a:p>
            <a:r>
              <a:rPr lang="en-GB">
                <a:latin typeface="Montserrat" panose="00000500000000000000" pitchFamily="50" charset="0"/>
              </a:rPr>
              <a:t>Deputy Principal</a:t>
            </a:r>
          </a:p>
          <a:p>
            <a:r>
              <a:rPr lang="en-GB">
                <a:latin typeface="Montserrat" panose="00000500000000000000" pitchFamily="50" charset="0"/>
              </a:rPr>
              <a:t>Student Wellbeing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85393E-D4E6-49EA-93E4-5682660B5E0C}"/>
              </a:ext>
            </a:extLst>
          </p:cNvPr>
          <p:cNvSpPr txBox="1"/>
          <p:nvPr/>
        </p:nvSpPr>
        <p:spPr>
          <a:xfrm>
            <a:off x="6479657" y="4484930"/>
            <a:ext cx="3057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Montserrat" panose="00000500000000000000" pitchFamily="50" charset="0"/>
              </a:rPr>
              <a:t>Rachelle Pirie</a:t>
            </a:r>
          </a:p>
          <a:p>
            <a:r>
              <a:rPr lang="en-GB">
                <a:latin typeface="Montserrat" panose="00000500000000000000" pitchFamily="50" charset="0"/>
              </a:rPr>
              <a:t>Deputy Principal</a:t>
            </a:r>
          </a:p>
          <a:p>
            <a:r>
              <a:rPr lang="en-GB">
                <a:latin typeface="Montserrat" panose="00000500000000000000" pitchFamily="50" charset="0"/>
              </a:rPr>
              <a:t>Teaching and Learning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76A122-3DAE-4F16-B803-3530DD63EB2E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68A63EA4-0E17-4627-BEB7-1B9E4811FA48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5D360796-12B1-47FA-AFB9-6C973C6110B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6A322BD0-A29A-475D-A3D3-680AEFC6FE47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1C1266F4-6B6D-48AD-A1FF-CB3DA858C6B8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6DE021A2-CC4E-3FA5-B8D8-1374C055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762" y="4503646"/>
            <a:ext cx="1190425" cy="1268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42D9482-3DB2-4B8C-2926-855A7CBCF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762" y="2683218"/>
            <a:ext cx="1187491" cy="1328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0D5E23B-6645-6F74-DB9E-A831CB61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4" y="5776856"/>
            <a:ext cx="2435718" cy="8751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7712B-AF2A-1B00-9ACD-D734F898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888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erson writing on a notepad">
            <a:extLst>
              <a:ext uri="{FF2B5EF4-FFF2-40B4-BE49-F238E27FC236}">
                <a16:creationId xmlns:a16="http://schemas.microsoft.com/office/drawing/2014/main" id="{4C708211-CA9B-82E0-0C3D-BD3D88C68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4" b="327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E483C-025D-0CA0-5095-348F4D0C5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000"/>
            </a:br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46672-B91C-B8D5-34A0-5A0665035185}"/>
              </a:ext>
            </a:extLst>
          </p:cNvPr>
          <p:cNvSpPr txBox="1"/>
          <p:nvPr/>
        </p:nvSpPr>
        <p:spPr>
          <a:xfrm>
            <a:off x="8303135" y="-4199"/>
            <a:ext cx="3888864" cy="680028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>
              <a:solidFill>
                <a:srgbClr val="FFC000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rgbClr val="FFC000"/>
                </a:solidFill>
              </a:rPr>
              <a:t>Support Programs</a:t>
            </a:r>
            <a:endParaRPr lang="en-US" sz="3600">
              <a:solidFill>
                <a:srgbClr val="FFC000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  Academic Support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  Wellbeing Support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  Learning Hub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4970C-DAB8-7B6E-CC0C-486BCD8F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50</a:t>
            </a:fld>
            <a:endParaRPr lang="en-AU"/>
          </a:p>
        </p:txBody>
      </p:sp>
      <p:pic>
        <p:nvPicPr>
          <p:cNvPr id="5" name="Picture 4" descr="A poster of a college&#10;&#10;AI-generated content may be incorrect.">
            <a:extLst>
              <a:ext uri="{FF2B5EF4-FFF2-40B4-BE49-F238E27FC236}">
                <a16:creationId xmlns:a16="http://schemas.microsoft.com/office/drawing/2014/main" id="{F5B30DA4-6A59-0305-7082-F1E4B6E4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3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EBF89-88D7-4DBB-A667-393BCEC928F1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1CBBF80C-C76C-4E2F-B4C5-1ECF37EB77E5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4E765C18-5089-47B8-8183-F5D0ABB1171D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">
              <a:extLst>
                <a:ext uri="{FF2B5EF4-FFF2-40B4-BE49-F238E27FC236}">
                  <a16:creationId xmlns:a16="http://schemas.microsoft.com/office/drawing/2014/main" id="{CCA22340-CD3B-4365-8971-A92885AC45AD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">
              <a:extLst>
                <a:ext uri="{FF2B5EF4-FFF2-40B4-BE49-F238E27FC236}">
                  <a16:creationId xmlns:a16="http://schemas.microsoft.com/office/drawing/2014/main" id="{314086A6-D66F-479A-8FED-145E7C4B38A3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109A382-DC54-4543-8112-7923C6E31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494" y="4150238"/>
            <a:ext cx="573047" cy="61699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A9A8722-267C-44C9-8A63-F41C27B5E4F5}"/>
              </a:ext>
            </a:extLst>
          </p:cNvPr>
          <p:cNvGrpSpPr/>
          <p:nvPr/>
        </p:nvGrpSpPr>
        <p:grpSpPr>
          <a:xfrm>
            <a:off x="4812906" y="1419596"/>
            <a:ext cx="662946" cy="672591"/>
            <a:chOff x="2623072" y="2116954"/>
            <a:chExt cx="1049308" cy="104930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D78FAC7-DD4D-4170-B4B5-4F76FBB5B769}"/>
                </a:ext>
              </a:extLst>
            </p:cNvPr>
            <p:cNvSpPr/>
            <p:nvPr/>
          </p:nvSpPr>
          <p:spPr>
            <a:xfrm>
              <a:off x="2623072" y="2116954"/>
              <a:ext cx="1049308" cy="10493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B80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78BF76DE-A7CB-42CB-8C46-4541987B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737" y="2312554"/>
              <a:ext cx="658107" cy="65810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9826FD-4135-4FE5-B9A2-BCACE5C58403}"/>
              </a:ext>
            </a:extLst>
          </p:cNvPr>
          <p:cNvGrpSpPr/>
          <p:nvPr/>
        </p:nvGrpSpPr>
        <p:grpSpPr>
          <a:xfrm>
            <a:off x="4742072" y="2301285"/>
            <a:ext cx="672156" cy="681802"/>
            <a:chOff x="2623072" y="5178472"/>
            <a:chExt cx="1049308" cy="104930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D4B4DB-12F5-411F-804C-E6976869C82C}"/>
                </a:ext>
              </a:extLst>
            </p:cNvPr>
            <p:cNvSpPr/>
            <p:nvPr/>
          </p:nvSpPr>
          <p:spPr>
            <a:xfrm>
              <a:off x="2623072" y="5178472"/>
              <a:ext cx="1049308" cy="10493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E1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E07E0F8-69EB-4E56-BD33-C9CFAE088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691" y="5379274"/>
              <a:ext cx="624147" cy="624147"/>
            </a:xfrm>
            <a:prstGeom prst="rect">
              <a:avLst/>
            </a:prstGeom>
          </p:spPr>
        </p:pic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BD2E6BA-544D-45C9-B78E-CD5823DC1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135" y="1664511"/>
            <a:ext cx="850897" cy="5914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9048F5-832B-45AD-8203-0A156C92AEA0}"/>
              </a:ext>
            </a:extLst>
          </p:cNvPr>
          <p:cNvSpPr txBox="1"/>
          <p:nvPr/>
        </p:nvSpPr>
        <p:spPr>
          <a:xfrm>
            <a:off x="4658302" y="246686"/>
            <a:ext cx="640971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latin typeface="Montserrat"/>
              </a:rPr>
              <a:t>Oatley Senior Campus </a:t>
            </a:r>
            <a:endParaRPr lang="en-GB" sz="2400" b="1">
              <a:latin typeface="Montserrat" panose="00000500000000000000" pitchFamily="50" charset="0"/>
            </a:endParaRPr>
          </a:p>
          <a:p>
            <a:r>
              <a:rPr lang="en-GB" sz="2400" b="1">
                <a:latin typeface="Montserrat" panose="00000500000000000000" pitchFamily="50" charset="0"/>
              </a:rPr>
              <a:t>Stay connected</a:t>
            </a:r>
          </a:p>
        </p:txBody>
      </p:sp>
      <p:pic>
        <p:nvPicPr>
          <p:cNvPr id="2" name="Picture 1" descr="A person and person playing trumpets&#10;&#10;Description automatically generated">
            <a:extLst>
              <a:ext uri="{FF2B5EF4-FFF2-40B4-BE49-F238E27FC236}">
                <a16:creationId xmlns:a16="http://schemas.microsoft.com/office/drawing/2014/main" id="{3C5AF68C-C310-D4B5-9A45-FC3BDA28B3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63" t="-305" r="11091" b="277"/>
          <a:stretch/>
        </p:blipFill>
        <p:spPr>
          <a:xfrm>
            <a:off x="95250" y="83828"/>
            <a:ext cx="4124329" cy="678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0A791F-9E15-17DB-9CE3-7068C67B8D14}"/>
              </a:ext>
            </a:extLst>
          </p:cNvPr>
          <p:cNvSpPr txBox="1"/>
          <p:nvPr/>
        </p:nvSpPr>
        <p:spPr>
          <a:xfrm>
            <a:off x="5819775" y="1533043"/>
            <a:ext cx="5514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https://www.facebook.com/grcoatleyseniorcampus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3A696-012E-76DA-F471-56267B014262}"/>
              </a:ext>
            </a:extLst>
          </p:cNvPr>
          <p:cNvSpPr txBox="1"/>
          <p:nvPr/>
        </p:nvSpPr>
        <p:spPr>
          <a:xfrm>
            <a:off x="5819293" y="2398009"/>
            <a:ext cx="45339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9"/>
              </a:rPr>
              <a:t>https://www.instagram.com/grcoatleysenior/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C467D46-4E63-9271-C26E-6E1828411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800" y="5902847"/>
            <a:ext cx="304800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0C1A3-EB2B-D06E-A7C4-B475902EB2ED}"/>
              </a:ext>
            </a:extLst>
          </p:cNvPr>
          <p:cNvSpPr txBox="1"/>
          <p:nvPr/>
        </p:nvSpPr>
        <p:spPr>
          <a:xfrm>
            <a:off x="5856187" y="4176411"/>
            <a:ext cx="40839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1"/>
              </a:rPr>
              <a:t>https://oatleysnr-h.schools.nsw.gov.au/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E3E9C-7DC1-D2B9-1095-2F81808F30D7}"/>
              </a:ext>
            </a:extLst>
          </p:cNvPr>
          <p:cNvSpPr txBox="1"/>
          <p:nvPr/>
        </p:nvSpPr>
        <p:spPr>
          <a:xfrm>
            <a:off x="5857875" y="3282266"/>
            <a:ext cx="1352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  <a:cs typeface="Calibri"/>
              </a:rPr>
              <a:t>Newsletter</a:t>
            </a:r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blue globe with white text&#10;&#10;Description automatically generated">
            <a:extLst>
              <a:ext uri="{FF2B5EF4-FFF2-40B4-BE49-F238E27FC236}">
                <a16:creationId xmlns:a16="http://schemas.microsoft.com/office/drawing/2014/main" id="{5C5A458E-8953-6856-CC15-B92C611C66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472" y="4061086"/>
            <a:ext cx="905237" cy="809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813DF-1676-09BC-1067-62DAA0E1E707}"/>
              </a:ext>
            </a:extLst>
          </p:cNvPr>
          <p:cNvSpPr txBox="1"/>
          <p:nvPr/>
        </p:nvSpPr>
        <p:spPr>
          <a:xfrm>
            <a:off x="5852931" y="5090933"/>
            <a:ext cx="4720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3"/>
              </a:rPr>
              <a:t>oatleysnr-h.school@det.nsw.edu.au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12" name="Picture 11" descr="A blue and white mail icon&#10;&#10;Description automatically generated">
            <a:extLst>
              <a:ext uri="{FF2B5EF4-FFF2-40B4-BE49-F238E27FC236}">
                <a16:creationId xmlns:a16="http://schemas.microsoft.com/office/drawing/2014/main" id="{CE713238-E1ED-E38D-74DD-3F5400676D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2684" y="5003759"/>
            <a:ext cx="746449" cy="737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48142B-2301-E617-C2FA-9A5FFC86AB37}"/>
              </a:ext>
            </a:extLst>
          </p:cNvPr>
          <p:cNvSpPr txBox="1"/>
          <p:nvPr/>
        </p:nvSpPr>
        <p:spPr>
          <a:xfrm>
            <a:off x="5915747" y="5973379"/>
            <a:ext cx="2104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  <a:ea typeface="Calibri" panose="020F0502020204030204"/>
                <a:cs typeface="Calibri" panose="020F0502020204030204"/>
              </a:rPr>
              <a:t>02 8657 3700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8D88A5-541E-ED49-CF6C-25B428A8BE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7450" y="3162180"/>
            <a:ext cx="659756" cy="7361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6A655-8133-7FAE-871A-85138F7D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735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07E806-32E4-D8F7-F073-73882AE3006C}"/>
              </a:ext>
            </a:extLst>
          </p:cNvPr>
          <p:cNvSpPr txBox="1"/>
          <p:nvPr/>
        </p:nvSpPr>
        <p:spPr>
          <a:xfrm>
            <a:off x="382654" y="5447367"/>
            <a:ext cx="114301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Remember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16808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5882A-0511-FEA9-8CE7-E4B3E6ED5F69}"/>
              </a:ext>
            </a:extLst>
          </p:cNvPr>
          <p:cNvSpPr/>
          <p:nvPr/>
        </p:nvSpPr>
        <p:spPr>
          <a:xfrm>
            <a:off x="5314509" y="3761566"/>
            <a:ext cx="959376" cy="9593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A6C48C-2763-2D00-D330-85AF85429D64}"/>
              </a:ext>
            </a:extLst>
          </p:cNvPr>
          <p:cNvSpPr/>
          <p:nvPr/>
        </p:nvSpPr>
        <p:spPr>
          <a:xfrm>
            <a:off x="5926406" y="2204625"/>
            <a:ext cx="953743" cy="953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6AF68D-EF7A-BACF-7768-5C8EDC83BEBE}"/>
              </a:ext>
            </a:extLst>
          </p:cNvPr>
          <p:cNvSpPr/>
          <p:nvPr/>
        </p:nvSpPr>
        <p:spPr>
          <a:xfrm>
            <a:off x="5346597" y="619391"/>
            <a:ext cx="986871" cy="986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568F4B5-F544-0BAB-38A0-615975F8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80" y="1172899"/>
            <a:ext cx="4095140" cy="409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7" name="Google Shape;162;p5">
            <a:extLst>
              <a:ext uri="{FF2B5EF4-FFF2-40B4-BE49-F238E27FC236}">
                <a16:creationId xmlns:a16="http://schemas.microsoft.com/office/drawing/2014/main" id="{AACEAB8C-C47D-CD7B-E017-B2707866724D}"/>
              </a:ext>
            </a:extLst>
          </p:cNvPr>
          <p:cNvGraphicFramePr/>
          <p:nvPr/>
        </p:nvGraphicFramePr>
        <p:xfrm>
          <a:off x="196207" y="467247"/>
          <a:ext cx="6989654" cy="486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A13FE-C64C-204E-FDD7-A4AC5727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7322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50ABC-C0B3-4D7A-B538-6A841A49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88" b="28339"/>
          <a:stretch/>
        </p:blipFill>
        <p:spPr>
          <a:xfrm>
            <a:off x="0" y="1"/>
            <a:ext cx="12187892" cy="4655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0FC633-C08A-4605-BEDB-0DD9DFD10738}"/>
              </a:ext>
            </a:extLst>
          </p:cNvPr>
          <p:cNvSpPr/>
          <p:nvPr/>
        </p:nvSpPr>
        <p:spPr>
          <a:xfrm>
            <a:off x="-4108" y="0"/>
            <a:ext cx="12192000" cy="4655890"/>
          </a:xfrm>
          <a:prstGeom prst="rect">
            <a:avLst/>
          </a:prstGeom>
          <a:gradFill flip="none" rotWithShape="1">
            <a:gsLst>
              <a:gs pos="50000">
                <a:srgbClr val="0070C0">
                  <a:alpha val="69000"/>
                </a:srgbClr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8CA585-1746-461A-A2ED-50BA625E9EF6}"/>
              </a:ext>
            </a:extLst>
          </p:cNvPr>
          <p:cNvSpPr/>
          <p:nvPr/>
        </p:nvSpPr>
        <p:spPr>
          <a:xfrm>
            <a:off x="1169128" y="3985619"/>
            <a:ext cx="1498211" cy="1498211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CB9F9-0420-40E9-B20C-4BD26C6E7700}"/>
              </a:ext>
            </a:extLst>
          </p:cNvPr>
          <p:cNvSpPr txBox="1"/>
          <p:nvPr/>
        </p:nvSpPr>
        <p:spPr>
          <a:xfrm>
            <a:off x="0" y="65390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latin typeface="Montserrat" panose="00000500000000000000" pitchFamily="50" charset="0"/>
              </a:rPr>
              <a:t>Thank you.</a:t>
            </a:r>
            <a:endParaRPr lang="en-AU" sz="60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4BD97-38DB-4D48-99A2-3D3661162281}"/>
              </a:ext>
            </a:extLst>
          </p:cNvPr>
          <p:cNvSpPr txBox="1"/>
          <p:nvPr/>
        </p:nvSpPr>
        <p:spPr>
          <a:xfrm>
            <a:off x="344646" y="5743021"/>
            <a:ext cx="337949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Montserrat"/>
              </a:rPr>
              <a:t>Email</a:t>
            </a:r>
          </a:p>
          <a:p>
            <a:pPr algn="ctr"/>
            <a:r>
              <a:rPr lang="en-GB" sz="1400">
                <a:solidFill>
                  <a:srgbClr val="000000"/>
                </a:solidFill>
                <a:latin typeface="Montserrat"/>
              </a:rPr>
              <a:t>hurstville-h.school@det.nsw.edu.au</a:t>
            </a:r>
            <a:endParaRPr lang="en-AU" sz="140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B6037-6E04-44E9-8EFB-2122E8ABC6BF}"/>
              </a:ext>
            </a:extLst>
          </p:cNvPr>
          <p:cNvSpPr txBox="1"/>
          <p:nvPr/>
        </p:nvSpPr>
        <p:spPr>
          <a:xfrm>
            <a:off x="4463078" y="5778426"/>
            <a:ext cx="3147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Montserrat" panose="00000500000000000000" pitchFamily="50" charset="0"/>
              </a:rPr>
              <a:t>Phone</a:t>
            </a:r>
          </a:p>
          <a:p>
            <a:pPr algn="ctr"/>
            <a:r>
              <a:rPr lang="en-GB" sz="1400">
                <a:solidFill>
                  <a:srgbClr val="000000"/>
                </a:solidFill>
                <a:latin typeface="Montserrat" panose="00000500000000000000" pitchFamily="50" charset="0"/>
              </a:rPr>
              <a:t>(02) 9587 3199 </a:t>
            </a:r>
            <a:endParaRPr lang="en-AU" sz="1400">
              <a:solidFill>
                <a:srgbClr val="000000"/>
              </a:solidFill>
              <a:latin typeface="Montserrat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76B55C-73B8-406F-ABEF-0A1BD2634C31}"/>
              </a:ext>
            </a:extLst>
          </p:cNvPr>
          <p:cNvSpPr txBox="1"/>
          <p:nvPr/>
        </p:nvSpPr>
        <p:spPr>
          <a:xfrm>
            <a:off x="8460211" y="5743021"/>
            <a:ext cx="3147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000000"/>
                </a:solidFill>
                <a:latin typeface="Montserrat" panose="00000500000000000000" pitchFamily="50" charset="0"/>
              </a:rPr>
              <a:t>Address</a:t>
            </a:r>
          </a:p>
          <a:p>
            <a:pPr algn="ctr"/>
            <a:r>
              <a:rPr lang="da-DK" sz="1400">
                <a:solidFill>
                  <a:srgbClr val="000000"/>
                </a:solidFill>
                <a:latin typeface="Montserrat" panose="00000500000000000000" pitchFamily="50" charset="0"/>
              </a:rPr>
              <a:t>Kenwyn St, Hurstville NSW 2220</a:t>
            </a:r>
            <a:endParaRPr lang="en-AU" sz="1400">
              <a:solidFill>
                <a:srgbClr val="000000"/>
              </a:solidFill>
              <a:latin typeface="Montserrat" panose="00000500000000000000" pitchFamily="50" charset="0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9BD709E-9EBE-4F73-859E-7459F44B8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61" y="4245433"/>
            <a:ext cx="1021223" cy="102122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BAE7F96-FF0F-45D2-B71D-7FF965737EB5}"/>
              </a:ext>
            </a:extLst>
          </p:cNvPr>
          <p:cNvSpPr/>
          <p:nvPr/>
        </p:nvSpPr>
        <p:spPr>
          <a:xfrm>
            <a:off x="5287560" y="4022225"/>
            <a:ext cx="1498211" cy="1498211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DC8EF4-426A-4E0F-B2B5-2631327D910E}"/>
              </a:ext>
            </a:extLst>
          </p:cNvPr>
          <p:cNvSpPr/>
          <p:nvPr/>
        </p:nvSpPr>
        <p:spPr>
          <a:xfrm>
            <a:off x="9198555" y="4022225"/>
            <a:ext cx="1498211" cy="1498211"/>
          </a:xfrm>
          <a:prstGeom prst="ellipse">
            <a:avLst/>
          </a:prstGeom>
          <a:solidFill>
            <a:srgbClr val="0079C2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C56EE198-28FE-4C2E-9A48-46ED47E92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08" y="4289227"/>
            <a:ext cx="952261" cy="95226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E5696EE-81BA-4236-9799-ECE93B53C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041" y="4228614"/>
            <a:ext cx="1061290" cy="10612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AFCD7C-D21D-4FEE-A2E7-2B2AB0E93409}"/>
              </a:ext>
            </a:extLst>
          </p:cNvPr>
          <p:cNvSpPr txBox="1"/>
          <p:nvPr/>
        </p:nvSpPr>
        <p:spPr>
          <a:xfrm>
            <a:off x="0" y="1658161"/>
            <a:ext cx="1219200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Montserrat"/>
              </a:rPr>
              <a:t>Presented by</a:t>
            </a:r>
          </a:p>
          <a:p>
            <a:pPr algn="ctr"/>
            <a:endParaRPr lang="en-GB" sz="16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Montserrat"/>
              </a:rPr>
              <a:t>Kathy </a:t>
            </a:r>
            <a:r>
              <a:rPr lang="en-GB" sz="1600" b="1" err="1">
                <a:solidFill>
                  <a:schemeClr val="bg1"/>
                </a:solidFill>
                <a:latin typeface="Montserrat"/>
              </a:rPr>
              <a:t>Klados</a:t>
            </a:r>
            <a:r>
              <a:rPr lang="en-GB" sz="1600" b="1">
                <a:solidFill>
                  <a:schemeClr val="bg1"/>
                </a:solidFill>
                <a:latin typeface="Montserrat"/>
              </a:rPr>
              <a:t> | Principal | GRC Hurstville Campus</a:t>
            </a:r>
          </a:p>
          <a:p>
            <a:pPr algn="ctr"/>
            <a:r>
              <a:rPr lang="en-GB" sz="1600" b="1">
                <a:solidFill>
                  <a:schemeClr val="bg1"/>
                </a:solidFill>
                <a:latin typeface="Montserrat"/>
              </a:rPr>
              <a:t>David Davis  | Deputy Principal</a:t>
            </a:r>
            <a:endParaRPr lang="en-GB" sz="1600" b="1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Montserrat"/>
              </a:rPr>
              <a:t>Rachelle Pirie  | Deputy Principal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Montserrat"/>
              </a:rPr>
              <a:t>Anna </a:t>
            </a:r>
            <a:r>
              <a:rPr lang="en-GB" sz="1600" b="1" err="1">
                <a:solidFill>
                  <a:schemeClr val="bg1"/>
                </a:solidFill>
                <a:latin typeface="Montserrat"/>
              </a:rPr>
              <a:t>Girginis</a:t>
            </a:r>
            <a:r>
              <a:rPr lang="en-GB" sz="1600" b="1">
                <a:solidFill>
                  <a:schemeClr val="bg1"/>
                </a:solidFill>
                <a:latin typeface="Montserrat"/>
              </a:rPr>
              <a:t> | Principal | GRC Oatley Senior Campus</a:t>
            </a:r>
          </a:p>
          <a:p>
            <a:pPr algn="ctr"/>
            <a:endParaRPr lang="en-GB" sz="1600" b="1">
              <a:solidFill>
                <a:schemeClr val="bg1"/>
              </a:solidFill>
              <a:latin typeface="Montserrat"/>
            </a:endParaRPr>
          </a:p>
          <a:p>
            <a:pPr algn="ctr"/>
            <a:endParaRPr lang="en-GB" sz="1600" b="1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2B17B3-5AA9-4C5D-B90A-03BA21C94E62}"/>
              </a:ext>
            </a:extLst>
          </p:cNvPr>
          <p:cNvGrpSpPr/>
          <p:nvPr/>
        </p:nvGrpSpPr>
        <p:grpSpPr>
          <a:xfrm flipV="1">
            <a:off x="0" y="6786693"/>
            <a:ext cx="12187892" cy="79695"/>
            <a:chOff x="-324644" y="2222500"/>
            <a:chExt cx="22261685" cy="1302327"/>
          </a:xfrm>
        </p:grpSpPr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18E8C2D7-327A-4CA3-B6BD-88EE3A5C3426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574AE9DE-9BDF-44EC-8DBC-5C34274BB27E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8B0F3EC4-78CD-46D8-90F5-9E78B7671872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D341CCC1-7458-4ABD-9CBA-668660029ADD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2F048-A54A-E3DD-483C-685A46CD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649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572908-DD34-C57B-DB46-B5BF5C78948D}"/>
              </a:ext>
            </a:extLst>
          </p:cNvPr>
          <p:cNvSpPr/>
          <p:nvPr/>
        </p:nvSpPr>
        <p:spPr>
          <a:xfrm>
            <a:off x="0" y="-78849"/>
            <a:ext cx="12213944" cy="7015697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21846C-51D0-7987-C395-E79294C3F7D4}"/>
              </a:ext>
            </a:extLst>
          </p:cNvPr>
          <p:cNvSpPr/>
          <p:nvPr/>
        </p:nvSpPr>
        <p:spPr>
          <a:xfrm>
            <a:off x="501716" y="6272569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7D924-A1AA-F39C-0335-953BE0089D61}"/>
              </a:ext>
            </a:extLst>
          </p:cNvPr>
          <p:cNvSpPr txBox="1"/>
          <p:nvPr/>
        </p:nvSpPr>
        <p:spPr>
          <a:xfrm>
            <a:off x="445961" y="5415807"/>
            <a:ext cx="59560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Questions</a:t>
            </a:r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987EAA6B-30C2-C4B7-4B31-AABAEAAD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4" y="599824"/>
            <a:ext cx="5452556" cy="54525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A239BE-FC96-5AC2-1F19-5A282143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54</a:t>
            </a:fld>
            <a:endParaRPr lang="en-A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333D996-9274-0D99-32C0-3392599D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70" y="843024"/>
            <a:ext cx="4591453" cy="45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DBA2A-5300-0843-303B-FCA33ECACFBF}"/>
              </a:ext>
            </a:extLst>
          </p:cNvPr>
          <p:cNvSpPr txBox="1"/>
          <p:nvPr/>
        </p:nvSpPr>
        <p:spPr>
          <a:xfrm>
            <a:off x="6240664" y="5452181"/>
            <a:ext cx="59560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42288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columns and grass in front of it&#10;&#10;Description automatically generated">
            <a:extLst>
              <a:ext uri="{FF2B5EF4-FFF2-40B4-BE49-F238E27FC236}">
                <a16:creationId xmlns:a16="http://schemas.microsoft.com/office/drawing/2014/main" id="{E7B700A6-3F01-A90C-4059-E840ECE55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87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97ED6-D7D5-97F0-0E4F-350278299AB7}"/>
              </a:ext>
            </a:extLst>
          </p:cNvPr>
          <p:cNvSpPr txBox="1"/>
          <p:nvPr/>
        </p:nvSpPr>
        <p:spPr>
          <a:xfrm>
            <a:off x="729465" y="3205045"/>
            <a:ext cx="87022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Hurstville Campus Principal </a:t>
            </a:r>
          </a:p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8C8FA-66B9-F762-821C-B79A28218CF0}"/>
              </a:ext>
            </a:extLst>
          </p:cNvPr>
          <p:cNvSpPr txBox="1"/>
          <p:nvPr/>
        </p:nvSpPr>
        <p:spPr>
          <a:xfrm>
            <a:off x="869057" y="4294599"/>
            <a:ext cx="44632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Kathy Klados</a:t>
            </a:r>
          </a:p>
          <a:p>
            <a:endParaRPr lang="en-AU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40FE0E3-EF7D-3DC6-2A4E-BAE6E32C3A28}"/>
              </a:ext>
            </a:extLst>
          </p:cNvPr>
          <p:cNvSpPr/>
          <p:nvPr/>
        </p:nvSpPr>
        <p:spPr>
          <a:xfrm>
            <a:off x="869057" y="3955551"/>
            <a:ext cx="7278350" cy="113015"/>
          </a:xfrm>
          <a:custGeom>
            <a:avLst/>
            <a:gdLst/>
            <a:ahLst/>
            <a:cxnLst/>
            <a:rect l="l" t="t" r="r" b="b"/>
            <a:pathLst>
              <a:path w="1892300" h="440055">
                <a:moveTo>
                  <a:pt x="0" y="439737"/>
                </a:moveTo>
                <a:lnTo>
                  <a:pt x="1892300" y="439737"/>
                </a:lnTo>
                <a:lnTo>
                  <a:pt x="1892300" y="0"/>
                </a:lnTo>
                <a:lnTo>
                  <a:pt x="0" y="0"/>
                </a:lnTo>
                <a:lnTo>
                  <a:pt x="0" y="439737"/>
                </a:lnTo>
                <a:close/>
              </a:path>
            </a:pathLst>
          </a:custGeom>
          <a:solidFill>
            <a:srgbClr val="0070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C28D5-C4D4-1786-709B-D6EA8E53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252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D85E5-E8DB-86C4-ADF0-DD1B35F5F7B5}"/>
              </a:ext>
            </a:extLst>
          </p:cNvPr>
          <p:cNvSpPr/>
          <p:nvPr/>
        </p:nvSpPr>
        <p:spPr>
          <a:xfrm>
            <a:off x="-21944" y="0"/>
            <a:ext cx="12213944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C1118-88E4-EEDE-2820-6621E3BF825B}"/>
              </a:ext>
            </a:extLst>
          </p:cNvPr>
          <p:cNvSpPr txBox="1"/>
          <p:nvPr/>
        </p:nvSpPr>
        <p:spPr>
          <a:xfrm>
            <a:off x="382654" y="5687972"/>
            <a:ext cx="87129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latin typeface="Montserrat"/>
              </a:rPr>
              <a:t>Georges River College Structure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B5A5-C50C-C67A-4DC1-0DF3CC73AE9F}"/>
              </a:ext>
            </a:extLst>
          </p:cNvPr>
          <p:cNvSpPr/>
          <p:nvPr/>
        </p:nvSpPr>
        <p:spPr>
          <a:xfrm>
            <a:off x="501716" y="6409788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48858-8116-9787-6C60-6E3DDDA6C1A6}"/>
              </a:ext>
            </a:extLst>
          </p:cNvPr>
          <p:cNvGrpSpPr/>
          <p:nvPr/>
        </p:nvGrpSpPr>
        <p:grpSpPr>
          <a:xfrm>
            <a:off x="3516845" y="654349"/>
            <a:ext cx="4776417" cy="4075204"/>
            <a:chOff x="2840570" y="134846"/>
            <a:chExt cx="5786061" cy="49366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506A5A-6BDA-65B3-A3DE-3752443583F5}"/>
                </a:ext>
              </a:extLst>
            </p:cNvPr>
            <p:cNvSpPr/>
            <p:nvPr/>
          </p:nvSpPr>
          <p:spPr>
            <a:xfrm>
              <a:off x="6645431" y="1632459"/>
              <a:ext cx="1981200" cy="198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0C98BF-D8F4-F63C-99B8-49F87932BD0D}"/>
                </a:ext>
              </a:extLst>
            </p:cNvPr>
            <p:cNvSpPr/>
            <p:nvPr/>
          </p:nvSpPr>
          <p:spPr>
            <a:xfrm>
              <a:off x="2840570" y="1632459"/>
              <a:ext cx="1981200" cy="198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F390A31-BE57-A869-19F4-B5EE42243536}"/>
                </a:ext>
              </a:extLst>
            </p:cNvPr>
            <p:cNvSpPr/>
            <p:nvPr/>
          </p:nvSpPr>
          <p:spPr>
            <a:xfrm>
              <a:off x="4684451" y="134846"/>
              <a:ext cx="1981200" cy="198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436575-2A86-CE5C-D815-1992DDB6D9E3}"/>
                </a:ext>
              </a:extLst>
            </p:cNvPr>
            <p:cNvSpPr/>
            <p:nvPr/>
          </p:nvSpPr>
          <p:spPr>
            <a:xfrm>
              <a:off x="4707105" y="3090271"/>
              <a:ext cx="1981200" cy="198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15" descr="Shape, icon&#10;&#10;Description automatically generated">
              <a:extLst>
                <a:ext uri="{FF2B5EF4-FFF2-40B4-BE49-F238E27FC236}">
                  <a16:creationId xmlns:a16="http://schemas.microsoft.com/office/drawing/2014/main" id="{9F90C668-1901-50BC-C553-D4AE396CE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53" y="1936324"/>
              <a:ext cx="963043" cy="1243083"/>
            </a:xfrm>
            <a:prstGeom prst="rect">
              <a:avLst/>
            </a:prstGeom>
          </p:spPr>
        </p:pic>
        <p:pic>
          <p:nvPicPr>
            <p:cNvPr id="12" name="Picture 11" descr="Shape, icon&#10;&#10;Description automatically generated">
              <a:extLst>
                <a:ext uri="{FF2B5EF4-FFF2-40B4-BE49-F238E27FC236}">
                  <a16:creationId xmlns:a16="http://schemas.microsoft.com/office/drawing/2014/main" id="{BABCC213-628E-9CE5-C230-40BA1A475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769" y="3394098"/>
              <a:ext cx="1022789" cy="1320405"/>
            </a:xfrm>
            <a:prstGeom prst="rect">
              <a:avLst/>
            </a:prstGeom>
          </p:spPr>
        </p:pic>
        <p:pic>
          <p:nvPicPr>
            <p:cNvPr id="14" name="Picture 13" descr="Shape, icon&#10;&#10;Description automatically generated">
              <a:extLst>
                <a:ext uri="{FF2B5EF4-FFF2-40B4-BE49-F238E27FC236}">
                  <a16:creationId xmlns:a16="http://schemas.microsoft.com/office/drawing/2014/main" id="{92A4AFFB-6335-386E-3EFF-A439A406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074" y="1905062"/>
              <a:ext cx="987014" cy="1274345"/>
            </a:xfrm>
            <a:prstGeom prst="rect">
              <a:avLst/>
            </a:prstGeom>
          </p:spPr>
        </p:pic>
        <p:pic>
          <p:nvPicPr>
            <p:cNvPr id="10" name="Picture 9" descr="Shape, icon&#10;&#10;Description automatically generated">
              <a:extLst>
                <a:ext uri="{FF2B5EF4-FFF2-40B4-BE49-F238E27FC236}">
                  <a16:creationId xmlns:a16="http://schemas.microsoft.com/office/drawing/2014/main" id="{7596EF21-4B48-2711-E0AB-BBBF834B1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77" y="416254"/>
              <a:ext cx="1053947" cy="136126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A9CB74-5B32-0BB8-12F4-92CEFD6FFC01}"/>
                </a:ext>
              </a:extLst>
            </p:cNvPr>
            <p:cNvCxnSpPr>
              <a:cxnSpLocks/>
            </p:cNvCxnSpPr>
            <p:nvPr/>
          </p:nvCxnSpPr>
          <p:spPr>
            <a:xfrm>
              <a:off x="6395656" y="1562846"/>
              <a:ext cx="596302" cy="553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5D0C66-B097-1AF4-BABD-8A8D468DF8B7}"/>
                </a:ext>
              </a:extLst>
            </p:cNvPr>
            <p:cNvCxnSpPr>
              <a:cxnSpLocks/>
            </p:cNvCxnSpPr>
            <p:nvPr/>
          </p:nvCxnSpPr>
          <p:spPr>
            <a:xfrm>
              <a:off x="4408954" y="2990895"/>
              <a:ext cx="596302" cy="553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6D23FAE-89D7-15A9-B5E7-FFEB179541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7510" y="1578698"/>
              <a:ext cx="396739" cy="38142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1B811F-46B0-973E-704C-E5F89576B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1341" y="3179407"/>
              <a:ext cx="396739" cy="38142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5F0A2C-DC32-A6A5-3F71-BADFD67A2528}"/>
              </a:ext>
            </a:extLst>
          </p:cNvPr>
          <p:cNvSpPr txBox="1"/>
          <p:nvPr/>
        </p:nvSpPr>
        <p:spPr>
          <a:xfrm>
            <a:off x="7999855" y="2309415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2000" b="1">
                <a:solidFill>
                  <a:schemeClr val="bg1"/>
                </a:solidFill>
                <a:latin typeface="Montserrat" panose="00000500000000000000" pitchFamily="50" charset="0"/>
              </a:rPr>
              <a:t>Hurstville </a:t>
            </a:r>
          </a:p>
          <a:p>
            <a:pPr lvl="1" algn="ctr"/>
            <a:r>
              <a:rPr lang="en-US" sz="2000" b="1">
                <a:solidFill>
                  <a:schemeClr val="bg1"/>
                </a:solidFill>
                <a:latin typeface="Montserrat" panose="00000500000000000000" pitchFamily="50" charset="0"/>
              </a:rPr>
              <a:t>Campus​</a:t>
            </a:r>
          </a:p>
          <a:p>
            <a:pPr lvl="1" algn="ctr"/>
            <a:endParaRPr lang="en-US" sz="2000" b="1">
              <a:latin typeface="Montserrat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AC14A4-57F7-565B-5CC3-2A4FDE590353}"/>
              </a:ext>
            </a:extLst>
          </p:cNvPr>
          <p:cNvSpPr txBox="1"/>
          <p:nvPr/>
        </p:nvSpPr>
        <p:spPr>
          <a:xfrm>
            <a:off x="501759" y="228983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2000" b="1" err="1">
                <a:solidFill>
                  <a:schemeClr val="bg1"/>
                </a:solidFill>
                <a:latin typeface="Montserrat" panose="00000500000000000000" pitchFamily="50" charset="0"/>
              </a:rPr>
              <a:t>Peakhurst</a:t>
            </a:r>
            <a:endParaRPr lang="en-US" sz="2000" b="1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lvl="1" algn="ctr"/>
            <a:r>
              <a:rPr lang="en-US" sz="2000" b="1">
                <a:solidFill>
                  <a:schemeClr val="bg1"/>
                </a:solidFill>
                <a:latin typeface="Montserrat" panose="00000500000000000000" pitchFamily="50" charset="0"/>
              </a:rPr>
              <a:t>Campus​</a:t>
            </a:r>
          </a:p>
          <a:p>
            <a:pPr lvl="1" algn="ctr"/>
            <a:endParaRPr lang="en-US" sz="2000" b="1">
              <a:latin typeface="Montserrat" panose="00000500000000000000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37A760-1F4E-69B5-989B-2F3FB81C658D}"/>
              </a:ext>
            </a:extLst>
          </p:cNvPr>
          <p:cNvSpPr txBox="1"/>
          <p:nvPr/>
        </p:nvSpPr>
        <p:spPr>
          <a:xfrm>
            <a:off x="3067157" y="197380"/>
            <a:ext cx="50386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2000" b="1">
                <a:solidFill>
                  <a:schemeClr val="bg1"/>
                </a:solidFill>
                <a:latin typeface="Montserrat" panose="00000500000000000000" pitchFamily="50" charset="0"/>
              </a:rPr>
              <a:t>Oatley Senior Campus​</a:t>
            </a:r>
          </a:p>
          <a:p>
            <a:pPr lvl="1" algn="ctr"/>
            <a:endParaRPr lang="en-US" sz="2000" b="1">
              <a:latin typeface="Montserrat" panose="00000500000000000000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E39763-1F0E-6A0A-D3B2-32C4023DAB70}"/>
              </a:ext>
            </a:extLst>
          </p:cNvPr>
          <p:cNvSpPr txBox="1"/>
          <p:nvPr/>
        </p:nvSpPr>
        <p:spPr>
          <a:xfrm>
            <a:off x="3085858" y="4910696"/>
            <a:ext cx="50386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2000" b="1" err="1">
                <a:solidFill>
                  <a:schemeClr val="bg1"/>
                </a:solidFill>
                <a:latin typeface="Montserrat" panose="00000500000000000000" pitchFamily="50" charset="0"/>
              </a:rPr>
              <a:t>Penshurst</a:t>
            </a:r>
            <a:r>
              <a:rPr lang="en-US" sz="2000" b="1">
                <a:solidFill>
                  <a:schemeClr val="bg1"/>
                </a:solidFill>
                <a:latin typeface="Montserrat" panose="00000500000000000000" pitchFamily="50" charset="0"/>
              </a:rPr>
              <a:t> Campus​</a:t>
            </a:r>
          </a:p>
          <a:p>
            <a:pPr lvl="1" algn="ctr"/>
            <a:endParaRPr lang="en-US" sz="2000" b="1">
              <a:latin typeface="Montserrat" panose="00000500000000000000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1E276-E668-D93D-4184-8DFD9C33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D463-E7F2-4A3F-B832-DC9FFBED905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39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08031-B70D-08EF-E229-64F989AE2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D26C755-972E-11B7-0514-1F21B360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0B739-DF0C-7C1A-BBC4-B38673E76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r="7749"/>
          <a:stretch/>
        </p:blipFill>
        <p:spPr>
          <a:xfrm>
            <a:off x="3499392" y="10"/>
            <a:ext cx="8692608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90DA091-7521-9778-9BC0-23E1134D9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FEE5D-780D-8801-9EB2-E5A050134C0D}"/>
              </a:ext>
            </a:extLst>
          </p:cNvPr>
          <p:cNvSpPr txBox="1"/>
          <p:nvPr/>
        </p:nvSpPr>
        <p:spPr>
          <a:xfrm>
            <a:off x="382655" y="4965302"/>
            <a:ext cx="382783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Coeducational Setting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129F8A-E31D-4F85-3208-CCF9BB39DFF9}"/>
              </a:ext>
            </a:extLst>
          </p:cNvPr>
          <p:cNvSpPr/>
          <p:nvPr/>
        </p:nvSpPr>
        <p:spPr>
          <a:xfrm>
            <a:off x="501716" y="6272569"/>
            <a:ext cx="1708083" cy="12685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763F7-EE91-003A-9EF6-D72F3FDF5ED2}"/>
              </a:ext>
            </a:extLst>
          </p:cNvPr>
          <p:cNvSpPr txBox="1"/>
          <p:nvPr/>
        </p:nvSpPr>
        <p:spPr>
          <a:xfrm>
            <a:off x="275286" y="1102834"/>
            <a:ext cx="533839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Georges River Hurstville Campus </a:t>
            </a:r>
            <a:r>
              <a:rPr lang="en-AU" sz="2000" b="1">
                <a:latin typeface="Montserrat"/>
              </a:rPr>
              <a:t>is a coeducational setting, starting from Year 7 and 8 in 2025</a:t>
            </a:r>
            <a:r>
              <a:rPr lang="en-AU" sz="2000">
                <a:latin typeface="Montserrat"/>
              </a:rPr>
              <a:t>, and Year 9 and 10 from 2026.</a:t>
            </a:r>
            <a:endParaRPr lang="en-AU" sz="2000">
              <a:latin typeface="Montserrat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endParaRPr lang="en-AU" sz="2000">
              <a:latin typeface="Montserrat" panose="00000500000000000000" pitchFamily="50" charset="0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Georges River College Oatley Senior Campus remains the same, enrolling both boys and girls for Years 11 and 12</a:t>
            </a:r>
            <a:endParaRPr lang="en-AU" sz="2000">
              <a:latin typeface="Montserrat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1BCD-69A9-AEA8-1749-246D2B80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23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62DA0A-76E3-42BE-B1A4-6623F3D28FA0}"/>
              </a:ext>
            </a:extLst>
          </p:cNvPr>
          <p:cNvSpPr/>
          <p:nvPr/>
        </p:nvSpPr>
        <p:spPr>
          <a:xfrm>
            <a:off x="-21944" y="0"/>
            <a:ext cx="3867803" cy="6858000"/>
          </a:xfrm>
          <a:prstGeom prst="rect">
            <a:avLst/>
          </a:prstGeom>
          <a:gradFill flip="none" rotWithShape="1">
            <a:gsLst>
              <a:gs pos="50000">
                <a:srgbClr val="0070C0"/>
              </a:gs>
              <a:gs pos="0">
                <a:srgbClr val="1D428A"/>
              </a:gs>
              <a:gs pos="100000">
                <a:srgbClr val="97C0F9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18460-5EDB-4C75-85C0-8601CA6FE21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0A63E1-C9AF-491B-A84E-4C71169D2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54" y="1909481"/>
            <a:ext cx="3597033" cy="2205319"/>
          </a:xfrm>
        </p:spPr>
        <p:txBody>
          <a:bodyPr>
            <a:noAutofit/>
          </a:bodyPr>
          <a:lstStyle/>
          <a:p>
            <a:pPr algn="l"/>
            <a:br>
              <a:rPr lang="en-GB" sz="440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br>
              <a:rPr lang="en-GB" sz="440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br>
              <a:rPr lang="en-GB" sz="440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br>
              <a:rPr lang="en-GB" sz="440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br>
              <a:rPr lang="en-GB" sz="440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r>
              <a:rPr lang="en-GB" sz="3600">
                <a:solidFill>
                  <a:schemeClr val="bg1"/>
                </a:solidFill>
                <a:latin typeface="Montserrat ExtraBold"/>
              </a:rPr>
              <a:t>Primary </a:t>
            </a:r>
            <a:br>
              <a:rPr lang="en-GB" sz="3600">
                <a:solidFill>
                  <a:schemeClr val="bg1"/>
                </a:solidFill>
                <a:latin typeface="Montserrat ExtraBold"/>
              </a:rPr>
            </a:br>
            <a:r>
              <a:rPr lang="en-GB" sz="3600">
                <a:solidFill>
                  <a:schemeClr val="bg1"/>
                </a:solidFill>
                <a:latin typeface="Montserrat ExtraBold"/>
              </a:rPr>
              <a:t>School </a:t>
            </a:r>
            <a:br>
              <a:rPr lang="en-GB" sz="3600">
                <a:solidFill>
                  <a:schemeClr val="bg1"/>
                </a:solidFill>
                <a:latin typeface="Montserrat ExtraBold"/>
              </a:rPr>
            </a:br>
            <a:r>
              <a:rPr lang="en-GB" sz="3600">
                <a:solidFill>
                  <a:schemeClr val="bg1"/>
                </a:solidFill>
                <a:latin typeface="Montserrat ExtraBold"/>
              </a:rPr>
              <a:t>Boundaries</a:t>
            </a:r>
            <a:br>
              <a:rPr lang="en-GB" sz="3600">
                <a:solidFill>
                  <a:schemeClr val="bg1"/>
                </a:solidFill>
                <a:latin typeface="Montserrat ExtraBold"/>
              </a:rPr>
            </a:br>
            <a:r>
              <a:rPr lang="en-GB" sz="3600">
                <a:solidFill>
                  <a:schemeClr val="bg1"/>
                </a:solidFill>
                <a:latin typeface="Montserrat ExtraBold"/>
              </a:rPr>
              <a:t>2025</a:t>
            </a:r>
            <a:endParaRPr lang="en-AU" sz="3600">
              <a:solidFill>
                <a:schemeClr val="bg1"/>
              </a:solidFill>
              <a:latin typeface="Montserrat Extra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76A122-3DAE-4F16-B803-3530DD63EB2E}"/>
              </a:ext>
            </a:extLst>
          </p:cNvPr>
          <p:cNvGrpSpPr/>
          <p:nvPr/>
        </p:nvGrpSpPr>
        <p:grpSpPr>
          <a:xfrm rot="5400000" flipV="1">
            <a:off x="8703954" y="3369953"/>
            <a:ext cx="6866390" cy="109707"/>
            <a:chOff x="-324644" y="2222500"/>
            <a:chExt cx="22261685" cy="130232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68A63EA4-0E17-4627-BEB7-1B9E4811FA48}"/>
                </a:ext>
              </a:extLst>
            </p:cNvPr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5D360796-12B1-47FA-AFB9-6C973C6110B8}"/>
                </a:ext>
              </a:extLst>
            </p:cNvPr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6A322BD0-A29A-475D-A3D3-680AEFC6FE47}"/>
                </a:ext>
              </a:extLst>
            </p:cNvPr>
            <p:cNvSpPr/>
            <p:nvPr/>
          </p:nvSpPr>
          <p:spPr>
            <a:xfrm>
              <a:off x="5237956" y="2222500"/>
              <a:ext cx="5600194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1C1266F4-6B6D-48AD-A1FF-CB3DA858C6B8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E52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0D5E23B-6645-6F74-DB9E-A831CB61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4" y="5776856"/>
            <a:ext cx="2435718" cy="875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CE8B3-0801-5130-CF34-FF8C5E518155}"/>
              </a:ext>
            </a:extLst>
          </p:cNvPr>
          <p:cNvSpPr txBox="1"/>
          <p:nvPr/>
        </p:nvSpPr>
        <p:spPr>
          <a:xfrm>
            <a:off x="4495800" y="502593"/>
            <a:ext cx="60388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400" b="1">
                <a:latin typeface="Montserrat" panose="00000500000000000000" pitchFamily="50" charset="0"/>
              </a:rPr>
              <a:t>Feeder Primary Schools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B5F54-CAB5-9FE9-4193-B35C14DB59BE}"/>
              </a:ext>
            </a:extLst>
          </p:cNvPr>
          <p:cNvSpPr txBox="1"/>
          <p:nvPr/>
        </p:nvSpPr>
        <p:spPr>
          <a:xfrm>
            <a:off x="4495800" y="1026872"/>
            <a:ext cx="6310143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>
                <a:latin typeface="Montserrat"/>
              </a:rPr>
              <a:t>Primary schools that feed into GRC HBC:</a:t>
            </a:r>
            <a:endParaRPr lang="en-AU" sz="2000">
              <a:latin typeface="Montserrat" panose="00000500000000000000" pitchFamily="50" charset="0"/>
              <a:cs typeface="Calibri"/>
            </a:endParaRPr>
          </a:p>
          <a:p>
            <a:endParaRPr lang="en-AU" sz="2000">
              <a:latin typeface="Montserrat" panose="00000500000000000000" pitchFamily="50" charset="0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Hurstville Public School</a:t>
            </a:r>
            <a:endParaRPr lang="en-AU" sz="2000">
              <a:latin typeface="Montserrat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Carlton Public School</a:t>
            </a:r>
            <a:endParaRPr lang="en-AU" sz="2000">
              <a:latin typeface="Montserrat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Bexley Public School</a:t>
            </a:r>
            <a:endParaRPr lang="en-AU" sz="2000">
              <a:latin typeface="Montserrat"/>
              <a:cs typeface="Calibri"/>
            </a:endParaRPr>
          </a:p>
          <a:p>
            <a:pPr marL="342900" indent="-342900">
              <a:buBlip>
                <a:blip r:embed="rId4"/>
              </a:buBlip>
            </a:pPr>
            <a:r>
              <a:rPr lang="en-AU" sz="2000">
                <a:latin typeface="Montserrat"/>
              </a:rPr>
              <a:t>Hurstville South Public School </a:t>
            </a:r>
            <a:endParaRPr lang="en-AU" sz="2000"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Montserrat" panose="00000500000000000000" pitchFamily="50" charset="0"/>
              <a:cs typeface="Calibri"/>
            </a:endParaRPr>
          </a:p>
          <a:p>
            <a:r>
              <a:rPr lang="en-AU" sz="2000">
                <a:latin typeface="Montserrat"/>
                <a:cs typeface="Calibri"/>
              </a:rPr>
              <a:t>Access School Finder for your 2026 enrolment.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13247D-5FA7-B63B-BDA5-F40A5A57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CE67-AB72-4AA7-962F-AC70D6D1D63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068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OMILLISECCONVERTED" val="1"/>
  <p:tag name="MMPROD_NEXTUNIQUEID" val="10009"/>
  <p:tag name="MMPROD_UIDATA" val="&lt;database version=&quot;11.0&quot;&gt;&lt;object type=&quot;1&quot; unique_id=&quot;10001&quot;&gt;&lt;object type=&quot;2&quot; unique_id=&quot;10063&quot;&gt;&lt;object type=&quot;3&quot; unique_id=&quot;10064&quot;&gt;&lt;property id=&quot;20148&quot; value=&quot;5&quot;/&gt;&lt;property id=&quot;20300&quot; value=&quot;Slide 1&quot;/&gt;&lt;property id=&quot;20307&quot; value=&quot;348&quot;/&gt;&lt;/object&gt;&lt;object type=&quot;3&quot; unique_id=&quot;10065&quot;&gt;&lt;property id=&quot;20148&quot; value=&quot;5&quot;/&gt;&lt;property id=&quot;20300&quot; value=&quot;Slide 2&quot;/&gt;&lt;property id=&quot;20307&quot; value=&quot;338&quot;/&gt;&lt;/object&gt;&lt;object type=&quot;3&quot; unique_id=&quot;10066&quot;&gt;&lt;property id=&quot;20148&quot; value=&quot;5&quot;/&gt;&lt;property id=&quot;20300&quot; value=&quot;Slide 3&quot;/&gt;&lt;property id=&quot;20307&quot; value=&quot;362&quot;/&gt;&lt;/object&gt;&lt;object type=&quot;3&quot; unique_id=&quot;10067&quot;&gt;&lt;property id=&quot;20148&quot; value=&quot;5&quot;/&gt;&lt;property id=&quot;20300&quot; value=&quot;Slide 4 - &amp;quot;Video&amp;quot;&quot;/&gt;&lt;property id=&quot;20307&quot; value=&quot;342&quot;/&gt;&lt;/object&gt;&lt;object type=&quot;3&quot; unique_id=&quot;10068&quot;&gt;&lt;property id=&quot;20148&quot; value=&quot;5&quot;/&gt;&lt;property id=&quot;20300&quot; value=&quot;Slide 6 - &amp;quot;Our  Boys&amp;quot;&quot;/&gt;&lt;property id=&quot;20307&quot; value=&quot;343&quot;/&gt;&lt;/object&gt;&lt;object type=&quot;3&quot; unique_id=&quot;10069&quot;&gt;&lt;property id=&quot;20148&quot; value=&quot;5&quot;/&gt;&lt;property id=&quot;20300&quot; value=&quot;Slide 9 - &amp;quot;Our  Staff&amp;quot;&quot;/&gt;&lt;property id=&quot;20307&quot; value=&quot;350&quot;/&gt;&lt;/object&gt;&lt;object type=&quot;3&quot; unique_id=&quot;10070&quot;&gt;&lt;property id=&quot;20148&quot; value=&quot;5&quot;/&gt;&lt;property id=&quot;20300&quot; value=&quot;Slide 10 - &amp;quot;Our  Staff&amp;quot;&quot;/&gt;&lt;property id=&quot;20307&quot; value=&quot;351&quot;/&gt;&lt;/object&gt;&lt;object type=&quot;3&quot; unique_id=&quot;10071&quot;&gt;&lt;property id=&quot;20148&quot; value=&quot;5&quot;/&gt;&lt;property id=&quot;20300&quot; value=&quot;Slide 11 - &amp;quot;Our  Staff&amp;quot;&quot;/&gt;&lt;property id=&quot;20307&quot; value=&quot;352&quot;/&gt;&lt;/object&gt;&lt;object type=&quot;3&quot; unique_id=&quot;10072&quot;&gt;&lt;property id=&quot;20148&quot; value=&quot;5&quot;/&gt;&lt;property id=&quot;20300&quot; value=&quot;Slide 36&quot;/&gt;&lt;property id=&quot;20307&quot; value=&quot;332&quot;/&gt;&lt;/object&gt;&lt;object type=&quot;3&quot; unique_id=&quot;10073&quot;&gt;&lt;property id=&quot;20148&quot; value=&quot;5&quot;/&gt;&lt;property id=&quot;20300&quot; value=&quot;Slide 38&quot;/&gt;&lt;property id=&quot;20307&quot; value=&quot;331&quot;/&gt;&lt;/object&gt;&lt;object type=&quot;3&quot; unique_id=&quot;10347&quot;&gt;&lt;property id=&quot;20148&quot; value=&quot;5&quot;/&gt;&lt;property id=&quot;20300&quot; value=&quot;Slide 8&quot;/&gt;&lt;property id=&quot;20307&quot; value=&quot;364&quot;/&gt;&lt;/object&gt;&lt;object type=&quot;3&quot; unique_id=&quot;10348&quot;&gt;&lt;property id=&quot;20148&quot; value=&quot;5&quot;/&gt;&lt;property id=&quot;20300&quot; value=&quot;Slide 5 - &amp;quot;Our  Vision&amp;quot;&quot;/&gt;&lt;property id=&quot;20307&quot; value=&quot;363&quot;/&gt;&lt;/object&gt;&lt;object type=&quot;3&quot; unique_id=&quot;10988&quot;&gt;&lt;property id=&quot;20148&quot; value=&quot;5&quot;/&gt;&lt;property id=&quot;20300&quot; value=&quot;Slide 20&quot;/&gt;&lt;property id=&quot;20307&quot; value=&quot;366&quot;/&gt;&lt;/object&gt;&lt;object type=&quot;3&quot; unique_id=&quot;11103&quot;&gt;&lt;property id=&quot;20148&quot; value=&quot;5&quot;/&gt;&lt;property id=&quot;20300&quot; value=&quot;Slide 33 - &amp;quot;Orientation Day Tuesday 29 November 2022&amp;quot;&quot;/&gt;&lt;property id=&quot;20307&quot; value=&quot;367&quot;/&gt;&lt;/object&gt;&lt;object type=&quot;3&quot; unique_id=&quot;11164&quot;&gt;&lt;property id=&quot;20148&quot; value=&quot;5&quot;/&gt;&lt;property id=&quot;20300&quot; value=&quot;Slide 21 - &amp;quot;Positive Behaviour for Learning&amp;quot;&quot;/&gt;&lt;property id=&quot;20307&quot; value=&quot;368&quot;/&gt;&lt;/object&gt;&lt;object type=&quot;3&quot; unique_id=&quot;11228&quot;&gt;&lt;property id=&quot;20148&quot; value=&quot;5&quot;/&gt;&lt;property id=&quot;20300&quot; value=&quot;Slide 13 - &amp;quot;Video&amp;quot;&quot;/&gt;&lt;property id=&quot;20307&quot; value=&quot;369&quot;/&gt;&lt;/object&gt;&lt;object type=&quot;3&quot; unique_id=&quot;11383&quot;&gt;&lt;property id=&quot;20148&quot; value=&quot;5&quot;/&gt;&lt;property id=&quot;20300&quot; value=&quot;Slide 16 - &amp;quot;Literacy and Numeracy&amp;quot;&quot;/&gt;&lt;property id=&quot;20307&quot; value=&quot;370&quot;/&gt;&lt;/object&gt;&lt;object type=&quot;3&quot; unique_id=&quot;11637&quot;&gt;&lt;property id=&quot;20148&quot; value=&quot;5&quot;/&gt;&lt;property id=&quot;20300&quot; value=&quot;Slide 15 - &amp;quot;Teaching and Learning&amp;quot;&quot;/&gt;&lt;property id=&quot;20307&quot; value=&quot;371&quot;/&gt;&lt;/object&gt;&lt;object type=&quot;3&quot; unique_id=&quot;11710&quot;&gt;&lt;property id=&quot;20148&quot; value=&quot;5&quot;/&gt;&lt;property id=&quot;20300&quot; value=&quot;Slide 17&quot;/&gt;&lt;property id=&quot;20307&quot; value=&quot;372&quot;/&gt;&lt;/object&gt;&lt;object type=&quot;3&quot; unique_id=&quot;12028&quot;&gt;&lt;property id=&quot;20148&quot; value=&quot;5&quot;/&gt;&lt;property id=&quot;20300&quot; value=&quot;Slide 18 - &amp;quot; Hurstville Essential Learning Period (HELP) &amp;quot;&quot;/&gt;&lt;property id=&quot;20307&quot; value=&quot;374&quot;/&gt;&lt;/object&gt;&lt;object type=&quot;3&quot; unique_id=&quot;12029&quot;&gt;&lt;property id=&quot;20148&quot; value=&quot;5&quot;/&gt;&lt;property id=&quot;20300&quot; value=&quot;Slide 12&quot;/&gt;&lt;property id=&quot;20307&quot; value=&quot;375&quot;/&gt;&lt;/object&gt;&lt;object type=&quot;3&quot; unique_id=&quot;12142&quot;&gt;&lt;property id=&quot;20148&quot; value=&quot;5&quot;/&gt;&lt;property id=&quot;20300&quot; value=&quot;Slide 24 - &amp;quot;Leadership&amp;quot;&quot;/&gt;&lt;property id=&quot;20307&quot; value=&quot;376&quot;/&gt;&lt;/object&gt;&lt;object type=&quot;3&quot; unique_id=&quot;12288&quot;&gt;&lt;property id=&quot;20148&quot; value=&quot;5&quot;/&gt;&lt;property id=&quot;20300&quot; value=&quot;Slide 26 - &amp;quot; Programs for Students across the College    &amp;quot;&quot;/&gt;&lt;property id=&quot;20307&quot; value=&quot;377&quot;/&gt;&lt;/object&gt;&lt;object type=&quot;3&quot; unique_id=&quot;12439&quot;&gt;&lt;property id=&quot;20148&quot; value=&quot;5&quot;/&gt;&lt;property id=&quot;20300&quot; value=&quot;Slide 22 - &amp;quot; Student Wellbeing Who can help me at school?  &amp;quot;&quot;/&gt;&lt;property id=&quot;20307&quot; value=&quot;378&quot;/&gt;&lt;/object&gt;&lt;object type=&quot;3&quot; unique_id=&quot;12564&quot;&gt;&lt;property id=&quot;20148&quot; value=&quot;5&quot;/&gt;&lt;property id=&quot;20300&quot; value=&quot;Slide 28 - &amp;quot; Technology –BYOD (Bring Your Own Device)   &amp;quot;&quot;/&gt;&lt;property id=&quot;20307&quot; value=&quot;379&quot;/&gt;&lt;/object&gt;&lt;object type=&quot;3&quot; unique_id=&quot;12725&quot;&gt;&lt;property id=&quot;20148&quot; value=&quot;5&quot;/&gt;&lt;property id=&quot;20300&quot; value=&quot;Slide 29 - &amp;quot;  School Uniform   &amp;quot;&quot;/&gt;&lt;property id=&quot;20307&quot; value=&quot;380&quot;/&gt;&lt;/object&gt;&lt;object type=&quot;3&quot; unique_id=&quot;12957&quot;&gt;&lt;property id=&quot;20148&quot; value=&quot;5&quot;/&gt;&lt;property id=&quot;20300&quot; value=&quot;Slide 34 - &amp;quot;   Day 1 2023 for Year 7 Tuesday January 31 2023   &amp;quot;&quot;/&gt;&lt;property id=&quot;20307&quot; value=&quot;381&quot;/&gt;&lt;/object&gt;&lt;object type=&quot;3&quot; unique_id=&quot;13267&quot;&gt;&lt;property id=&quot;20148&quot; value=&quot;5&quot;/&gt;&lt;property id=&quot;20300&quot; value=&quot;Slide 7&quot;/&gt;&lt;property id=&quot;20307&quot; value=&quot;384&quot;/&gt;&lt;/object&gt;&lt;object type=&quot;3&quot; unique_id=&quot;13268&quot;&gt;&lt;property id=&quot;20148&quot; value=&quot;5&quot;/&gt;&lt;property id=&quot;20300&quot; value=&quot;Slide 14 - &amp;quot;Teaching and Learning&amp;quot;&quot;/&gt;&lt;property id=&quot;20307&quot; value=&quot;393&quot;/&gt;&lt;/object&gt;&lt;object type=&quot;3&quot; unique_id=&quot;13269&quot;&gt;&lt;property id=&quot;20148&quot; value=&quot;5&quot;/&gt;&lt;property id=&quot;20300&quot; value=&quot;Slide 19&quot;/&gt;&lt;property id=&quot;20307&quot; value=&quot;385&quot;/&gt;&lt;/object&gt;&lt;object type=&quot;3&quot; unique_id=&quot;13270&quot;&gt;&lt;property id=&quot;20148&quot; value=&quot;5&quot;/&gt;&lt;property id=&quot;20300&quot; value=&quot;Slide 23 - &amp;quot;Wellbeing Programs&amp;quot;&quot;/&gt;&lt;property id=&quot;20307&quot; value=&quot;386&quot;/&gt;&lt;/object&gt;&lt;object type=&quot;3&quot; unique_id=&quot;13271&quot;&gt;&lt;property id=&quot;20148&quot; value=&quot;5&quot;/&gt;&lt;property id=&quot;20300&quot; value=&quot;Slide 25&quot;/&gt;&lt;property id=&quot;20307&quot; value=&quot;387&quot;/&gt;&lt;/object&gt;&lt;object type=&quot;3&quot; unique_id=&quot;13272&quot;&gt;&lt;property id=&quot;20148&quot; value=&quot;5&quot;/&gt;&lt;property id=&quot;20300&quot; value=&quot;Slide 27&quot;/&gt;&lt;property id=&quot;20307&quot; value=&quot;388&quot;/&gt;&lt;/object&gt;&lt;object type=&quot;3&quot; unique_id=&quot;13274&quot;&gt;&lt;property id=&quot;20148&quot; value=&quot;5&quot;/&gt;&lt;property id=&quot;20300&quot; value=&quot;Slide 32 - &amp;quot;  Parental Involvement   &amp;quot;&quot;/&gt;&lt;property id=&quot;20307&quot; value=&quot;390&quot;/&gt;&lt;/object&gt;&lt;object type=&quot;3&quot; unique_id=&quot;13275&quot;&gt;&lt;property id=&quot;20148&quot; value=&quot;5&quot;/&gt;&lt;property id=&quot;20300&quot; value=&quot;Slide 35 - &amp;quot;   Important dates Term 1 2023    &amp;quot;&quot;/&gt;&lt;property id=&quot;20307&quot; value=&quot;391&quot;/&gt;&lt;/object&gt;&lt;object type=&quot;3&quot; unique_id=&quot;13276&quot;&gt;&lt;property id=&quot;20148&quot; value=&quot;5&quot;/&gt;&lt;property id=&quot;20300&quot; value=&quot;Slide 37 - &amp;quot;Contact us&amp;quot;&quot;/&gt;&lt;property id=&quot;20307&quot; value=&quot;392&quot;/&gt;&lt;/object&gt;&lt;object type=&quot;3&quot; unique_id=&quot;13278&quot;&gt;&lt;property id=&quot;20148&quot; value=&quot;5&quot;/&gt;&lt;property id=&quot;20300&quot; value=&quot;Slide 30&quot;/&gt;&lt;property id=&quot;20307&quot; value=&quot;395&quot;/&gt;&lt;/object&gt;&lt;object type=&quot;3&quot; unique_id=&quot;13279&quot;&gt;&lt;property id=&quot;20148&quot; value=&quot;5&quot;/&gt;&lt;property id=&quot;20300&quot; value=&quot;Slide 31&quot;/&gt;&lt;property id=&quot;20307&quot; value=&quot;394&quot;/&gt;&lt;/object&gt;&lt;/object&gt;&lt;object type=&quot;8&quot; unique_id=&quot;10091&quot;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2CF86D11BF64CAE618BE80B863ED2" ma:contentTypeVersion="23" ma:contentTypeDescription="Create a new document." ma:contentTypeScope="" ma:versionID="748f38846ec01975e9d22492d7f9b5af">
  <xsd:schema xmlns:xsd="http://www.w3.org/2001/XMLSchema" xmlns:xs="http://www.w3.org/2001/XMLSchema" xmlns:p="http://schemas.microsoft.com/office/2006/metadata/properties" xmlns:ns2="2aa37956-fa1a-4988-bd7e-7610939d257b" xmlns:ns3="89390219-b617-4e23-943d-a709d457485c" targetNamespace="http://schemas.microsoft.com/office/2006/metadata/properties" ma:root="true" ma:fieldsID="a9507bfb40066f29c3a26cecb62f5d3f" ns2:_="" ns3:_="">
    <xsd:import namespace="2aa37956-fa1a-4988-bd7e-7610939d257b"/>
    <xsd:import namespace="89390219-b617-4e23-943d-a709d4574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37956-fa1a-4988-bd7e-7610939d25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90219-b617-4e23-943d-a709d4574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5ebe9f9-ef2b-453d-8b0c-ec114b485143}" ma:internalName="TaxCatchAll" ma:showField="CatchAllData" ma:web="89390219-b617-4e23-943d-a709d4574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aa37956-fa1a-4988-bd7e-7610939d257b" xsi:nil="true"/>
    <TaxCatchAll xmlns="89390219-b617-4e23-943d-a709d457485c" xsi:nil="true"/>
    <lcf76f155ced4ddcb4097134ff3c332f xmlns="2aa37956-fa1a-4988-bd7e-7610939d257b">
      <Terms xmlns="http://schemas.microsoft.com/office/infopath/2007/PartnerControls"/>
    </lcf76f155ced4ddcb4097134ff3c332f>
    <SharedWithUsers xmlns="89390219-b617-4e23-943d-a709d457485c">
      <UserInfo>
        <DisplayName>Erin Walsh</DisplayName>
        <AccountId>112</AccountId>
        <AccountType/>
      </UserInfo>
      <UserInfo>
        <DisplayName>Rachelle Pirie</DisplayName>
        <AccountId>87</AccountId>
        <AccountType/>
      </UserInfo>
      <UserInfo>
        <DisplayName>Andrew Peckham</DisplayName>
        <AccountId>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F38EF37-22C8-4FF6-9B8E-E3F048060C9F}">
  <ds:schemaRefs>
    <ds:schemaRef ds:uri="2aa37956-fa1a-4988-bd7e-7610939d257b"/>
    <ds:schemaRef ds:uri="89390219-b617-4e23-943d-a709d45748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426ED7-D19B-4DB7-9134-48229200AC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CA0166-3224-4FF9-B57E-50CBC015DB26}">
  <ds:schemaRefs>
    <ds:schemaRef ds:uri="2aa37956-fa1a-4988-bd7e-7610939d257b"/>
    <ds:schemaRef ds:uri="89390219-b617-4e23-943d-a709d45748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2325</Words>
  <Application>Microsoft Office PowerPoint</Application>
  <PresentationFormat>Widescreen</PresentationFormat>
  <Paragraphs>619</Paragraphs>
  <Slides>54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73" baseType="lpstr">
      <vt:lpstr>Arial</vt:lpstr>
      <vt:lpstr>Arial,Sans-Serif</vt:lpstr>
      <vt:lpstr>Calibri</vt:lpstr>
      <vt:lpstr>Calibri Light</vt:lpstr>
      <vt:lpstr>Calibri,Sans-Serif</vt:lpstr>
      <vt:lpstr>Corbel</vt:lpstr>
      <vt:lpstr>Courier New</vt:lpstr>
      <vt:lpstr>Montserrat</vt:lpstr>
      <vt:lpstr>Montserrat Black</vt:lpstr>
      <vt:lpstr>Montserrat ExtraBold</vt:lpstr>
      <vt:lpstr>Montserrat Medium</vt:lpstr>
      <vt:lpstr>Montserrat Medium,Sans-Serif</vt:lpstr>
      <vt:lpstr>Montserrat SemiBold</vt:lpstr>
      <vt:lpstr>Public Sans</vt:lpstr>
      <vt:lpstr>Wingdings</vt:lpstr>
      <vt:lpstr>Wingdings,Sans-Serif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Our  Staff</vt:lpstr>
      <vt:lpstr>PowerPoint Presentation</vt:lpstr>
      <vt:lpstr>PowerPoint Presentation</vt:lpstr>
      <vt:lpstr>PowerPoint Presentation</vt:lpstr>
      <vt:lpstr>     Primary  School  Boundaries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Number and Every Word Counts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Vision</dc:title>
  <dc:creator>Erin Walsh</dc:creator>
  <cp:lastModifiedBy>Andrew Peckham</cp:lastModifiedBy>
  <cp:revision>4</cp:revision>
  <cp:lastPrinted>2025-03-02T22:01:27Z</cp:lastPrinted>
  <dcterms:created xsi:type="dcterms:W3CDTF">2021-11-27T11:28:42Z</dcterms:created>
  <dcterms:modified xsi:type="dcterms:W3CDTF">2025-03-10T22:02:12Z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0x0101006A92CF86D11BF64CAE618BE80B863ED2</vt:lpwstr>
  </property>
  <property fmtid="{D5CDD505-2E9C-101B-9397-08002B2CF9AE}" pid="3" name="MediaServiceImageTags">
    <vt:lpwstr/>
  </property>
  <property fmtid="{D5CDD505-2E9C-101B-9397-08002B2CF9AE}" pid="4" name="MSIP_Label_b603dfd7-d93a-4381-a340-2995d8282205_Enabled">
    <vt:lpwstr>true</vt:lpwstr>
  </property>
  <property fmtid="{D5CDD505-2E9C-101B-9397-08002B2CF9AE}" pid="5" name="MSIP_Label_b603dfd7-d93a-4381-a340-2995d8282205_SetDate">
    <vt:lpwstr>2025-03-03T22:52:26Z</vt:lpwstr>
  </property>
  <property fmtid="{D5CDD505-2E9C-101B-9397-08002B2CF9AE}" pid="6" name="MSIP_Label_b603dfd7-d93a-4381-a340-2995d8282205_Method">
    <vt:lpwstr>Standard</vt:lpwstr>
  </property>
  <property fmtid="{D5CDD505-2E9C-101B-9397-08002B2CF9AE}" pid="7" name="MSIP_Label_b603dfd7-d93a-4381-a340-2995d8282205_Name">
    <vt:lpwstr>OFFICIAL</vt:lpwstr>
  </property>
  <property fmtid="{D5CDD505-2E9C-101B-9397-08002B2CF9AE}" pid="8" name="MSIP_Label_b603dfd7-d93a-4381-a340-2995d8282205_SiteId">
    <vt:lpwstr>05a0e69a-418a-47c1-9c25-9387261bf991</vt:lpwstr>
  </property>
  <property fmtid="{D5CDD505-2E9C-101B-9397-08002B2CF9AE}" pid="9" name="MSIP_Label_b603dfd7-d93a-4381-a340-2995d8282205_ActionId">
    <vt:lpwstr>7741c7e2-8627-49c0-888a-e220428b8e54</vt:lpwstr>
  </property>
  <property fmtid="{D5CDD505-2E9C-101B-9397-08002B2CF9AE}" pid="10" name="MSIP_Label_b603dfd7-d93a-4381-a340-2995d8282205_ContentBits">
    <vt:lpwstr>0</vt:lpwstr>
  </property>
  <property fmtid="{D5CDD505-2E9C-101B-9397-08002B2CF9AE}" pid="11" name="MSIP_Label_b603dfd7-d93a-4381-a340-2995d8282205_Tag">
    <vt:lpwstr>10, 3, 0, 2</vt:lpwstr>
  </property>
</Properties>
</file>